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4"/>
  </p:sldMasterIdLst>
  <p:notesMasterIdLst>
    <p:notesMasterId r:id="rId15"/>
  </p:notesMasterIdLst>
  <p:handoutMasterIdLst>
    <p:handoutMasterId r:id="rId16"/>
  </p:handoutMasterIdLst>
  <p:sldIdLst>
    <p:sldId id="5735" r:id="rId5"/>
    <p:sldId id="1403" r:id="rId6"/>
    <p:sldId id="259" r:id="rId7"/>
    <p:sldId id="5738" r:id="rId8"/>
    <p:sldId id="5734" r:id="rId9"/>
    <p:sldId id="5731" r:id="rId10"/>
    <p:sldId id="5732" r:id="rId11"/>
    <p:sldId id="5737" r:id="rId12"/>
    <p:sldId id="5736" r:id="rId13"/>
    <p:sldId id="573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91"/>
    <p:restoredTop sz="96405"/>
  </p:normalViewPr>
  <p:slideViewPr>
    <p:cSldViewPr snapToObjects="1">
      <p:cViewPr varScale="1">
        <p:scale>
          <a:sx n="165" d="100"/>
          <a:sy n="165" d="100"/>
        </p:scale>
        <p:origin x="1120" y="184"/>
      </p:cViewPr>
      <p:guideLst>
        <p:guide orient="horz" pos="32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99" d="100"/>
          <a:sy n="99" d="100"/>
        </p:scale>
        <p:origin x="357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18604-4383-44BC-AEAA-27F4D9646D21}" type="datetimeFigureOut">
              <a:rPr lang="en-US" smtClean="0"/>
              <a:t>4/23/22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62F37-F7A7-4902-B9CA-47C3956B570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44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59286-69B4-4FE8-A114-979131514AE6}" type="datetimeFigureOut">
              <a:rPr lang="en-US" smtClean="0"/>
              <a:t>4/23/22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784C4-FBA1-4AD4-AB5B-D4A1903AE44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0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95B543-0236-4AEE-9F15-C7CF115048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346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5" name="Shape 39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6" name="Shape 39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1701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4" name="Shape 38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5" name="Shape 38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7925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2784C4-FBA1-4AD4-AB5B-D4A1903AE44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50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95B543-0236-4AEE-9F15-C7CF1150485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0733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6124" y="2484078"/>
            <a:ext cx="6858000" cy="938916"/>
          </a:xfrm>
        </p:spPr>
        <p:txBody>
          <a:bodyPr anchor="t">
            <a:normAutofit/>
          </a:bodyPr>
          <a:lstStyle>
            <a:lvl1pPr algn="ctr">
              <a:defRPr sz="3848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124" y="3574346"/>
            <a:ext cx="6858000" cy="93891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342889" indent="0" algn="ctr">
              <a:buNone/>
              <a:defRPr sz="1500"/>
            </a:lvl2pPr>
            <a:lvl3pPr marL="685777" indent="0" algn="ctr">
              <a:buNone/>
              <a:defRPr sz="1350"/>
            </a:lvl3pPr>
            <a:lvl4pPr marL="1028666" indent="0" algn="ctr">
              <a:buNone/>
              <a:defRPr sz="1200"/>
            </a:lvl4pPr>
            <a:lvl5pPr marL="1371555" indent="0" algn="ctr">
              <a:buNone/>
              <a:defRPr sz="1200"/>
            </a:lvl5pPr>
            <a:lvl6pPr marL="1714443" indent="0" algn="ctr">
              <a:buNone/>
              <a:defRPr sz="1200"/>
            </a:lvl6pPr>
            <a:lvl7pPr marL="2057332" indent="0" algn="ctr">
              <a:buNone/>
              <a:defRPr sz="1200"/>
            </a:lvl7pPr>
            <a:lvl8pPr marL="2400221" indent="0" algn="ctr">
              <a:buNone/>
              <a:defRPr sz="1200"/>
            </a:lvl8pPr>
            <a:lvl9pPr marL="2743109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grpSp>
        <p:nvGrpSpPr>
          <p:cNvPr id="7" name="Group 23">
            <a:extLst>
              <a:ext uri="{FF2B5EF4-FFF2-40B4-BE49-F238E27FC236}">
                <a16:creationId xmlns:a16="http://schemas.microsoft.com/office/drawing/2014/main" id="{90F03A32-D09D-4AA5-B61B-EC7EAC535BB8}"/>
              </a:ext>
            </a:extLst>
          </p:cNvPr>
          <p:cNvGrpSpPr/>
          <p:nvPr userDrawn="1"/>
        </p:nvGrpSpPr>
        <p:grpSpPr>
          <a:xfrm>
            <a:off x="0" y="0"/>
            <a:ext cx="9144000" cy="534927"/>
            <a:chOff x="-324644" y="2222500"/>
            <a:chExt cx="22261685" cy="1302327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EF4D7EF5-8AD9-4D45-B162-D1E425A85EAC}"/>
                </a:ext>
              </a:extLst>
            </p:cNvPr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9" name="object 3">
              <a:extLst>
                <a:ext uri="{FF2B5EF4-FFF2-40B4-BE49-F238E27FC236}">
                  <a16:creationId xmlns:a16="http://schemas.microsoft.com/office/drawing/2014/main" id="{16E98B0A-FC92-4F79-84D6-E2790D45292E}"/>
                </a:ext>
              </a:extLst>
            </p:cNvPr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0" name="object 2">
              <a:extLst>
                <a:ext uri="{FF2B5EF4-FFF2-40B4-BE49-F238E27FC236}">
                  <a16:creationId xmlns:a16="http://schemas.microsoft.com/office/drawing/2014/main" id="{A95BC2F6-8A92-4D17-AA30-B36999C5F5A7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0138E4C1-940C-42EF-A3DF-46F062CC44F0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</p:grpSp>
      <p:pic>
        <p:nvPicPr>
          <p:cNvPr id="12" name="Picture 9" descr="Logo&#10;&#10;Description automatically generated">
            <a:extLst>
              <a:ext uri="{FF2B5EF4-FFF2-40B4-BE49-F238E27FC236}">
                <a16:creationId xmlns:a16="http://schemas.microsoft.com/office/drawing/2014/main" id="{4E0CC01A-04C7-40D6-A430-0F78A8A067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29" y="767732"/>
            <a:ext cx="3200706" cy="134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557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284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5518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narrow margi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1">
            <a:extLst>
              <a:ext uri="{FF2B5EF4-FFF2-40B4-BE49-F238E27FC236}">
                <a16:creationId xmlns:a16="http://schemas.microsoft.com/office/drawing/2014/main" id="{C1F5028A-6766-A746-B73C-B70DD2F03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17253" y="4731192"/>
            <a:ext cx="3342974" cy="17299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675" b="1" cap="all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ctr" defTabSz="342889"/>
            <a:r>
              <a:rPr lang="en-US">
                <a:solidFill>
                  <a:srgbClr val="4F81BD">
                    <a:lumMod val="75000"/>
                  </a:srgbClr>
                </a:solidFill>
              </a:rPr>
              <a:t>European Centre for Medium-Range Weather Forecasts</a:t>
            </a:r>
            <a:endParaRPr lang="en-US" dirty="0">
              <a:solidFill>
                <a:srgbClr val="4F81B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69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228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456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2235928"/>
            <a:ext cx="7886700" cy="967072"/>
          </a:xfrm>
        </p:spPr>
        <p:txBody>
          <a:bodyPr anchor="ctr">
            <a:normAutofit/>
          </a:bodyPr>
          <a:lstStyle>
            <a:lvl1pPr algn="ctr">
              <a:defRPr sz="346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34288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7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  <p:pic>
        <p:nvPicPr>
          <p:cNvPr id="7" name="Picture 8" descr="Logo&#10;&#10;Description automatically generated">
            <a:extLst>
              <a:ext uri="{FF2B5EF4-FFF2-40B4-BE49-F238E27FC236}">
                <a16:creationId xmlns:a16="http://schemas.microsoft.com/office/drawing/2014/main" id="{444AFF8A-1045-46A6-A9E0-AB313A6362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557" y="431892"/>
            <a:ext cx="2407615" cy="1011474"/>
          </a:xfrm>
          <a:prstGeom prst="rect">
            <a:avLst/>
          </a:prstGeom>
        </p:spPr>
      </p:pic>
      <p:grpSp>
        <p:nvGrpSpPr>
          <p:cNvPr id="8" name="Group 10">
            <a:extLst>
              <a:ext uri="{FF2B5EF4-FFF2-40B4-BE49-F238E27FC236}">
                <a16:creationId xmlns:a16="http://schemas.microsoft.com/office/drawing/2014/main" id="{3ECB068C-E467-4B5D-9DC5-B5864ADF6F9B}"/>
              </a:ext>
            </a:extLst>
          </p:cNvPr>
          <p:cNvGrpSpPr/>
          <p:nvPr userDrawn="1"/>
        </p:nvGrpSpPr>
        <p:grpSpPr>
          <a:xfrm>
            <a:off x="-2318" y="3203000"/>
            <a:ext cx="9144000" cy="113398"/>
            <a:chOff x="-324644" y="2222500"/>
            <a:chExt cx="22261685" cy="1302327"/>
          </a:xfrm>
        </p:grpSpPr>
        <p:sp>
          <p:nvSpPr>
            <p:cNvPr id="9" name="object 2">
              <a:extLst>
                <a:ext uri="{FF2B5EF4-FFF2-40B4-BE49-F238E27FC236}">
                  <a16:creationId xmlns:a16="http://schemas.microsoft.com/office/drawing/2014/main" id="{AF81ED5E-79A8-4ED8-A376-8280B7706035}"/>
                </a:ext>
              </a:extLst>
            </p:cNvPr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2A267334-3FE8-492A-8750-605B1E046733}"/>
                </a:ext>
              </a:extLst>
            </p:cNvPr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3642D872-3089-4924-A3EA-AE9B7257FFF5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2" name="object 2">
              <a:extLst>
                <a:ext uri="{FF2B5EF4-FFF2-40B4-BE49-F238E27FC236}">
                  <a16:creationId xmlns:a16="http://schemas.microsoft.com/office/drawing/2014/main" id="{4E6AAAB1-715E-42ED-9B75-E73C4796C7BA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</p:grpSp>
      <p:grpSp>
        <p:nvGrpSpPr>
          <p:cNvPr id="13" name="Group 15">
            <a:extLst>
              <a:ext uri="{FF2B5EF4-FFF2-40B4-BE49-F238E27FC236}">
                <a16:creationId xmlns:a16="http://schemas.microsoft.com/office/drawing/2014/main" id="{65C81BA0-29DF-430E-A9D5-A177F6F710E1}"/>
              </a:ext>
            </a:extLst>
          </p:cNvPr>
          <p:cNvGrpSpPr/>
          <p:nvPr userDrawn="1"/>
        </p:nvGrpSpPr>
        <p:grpSpPr>
          <a:xfrm>
            <a:off x="-2318" y="2122530"/>
            <a:ext cx="9144000" cy="113398"/>
            <a:chOff x="-324644" y="2222500"/>
            <a:chExt cx="22261685" cy="1302327"/>
          </a:xfrm>
        </p:grpSpPr>
        <p:sp>
          <p:nvSpPr>
            <p:cNvPr id="14" name="object 2">
              <a:extLst>
                <a:ext uri="{FF2B5EF4-FFF2-40B4-BE49-F238E27FC236}">
                  <a16:creationId xmlns:a16="http://schemas.microsoft.com/office/drawing/2014/main" id="{269D6809-449F-4993-B441-B768C71FE331}"/>
                </a:ext>
              </a:extLst>
            </p:cNvPr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5" name="object 3">
              <a:extLst>
                <a:ext uri="{FF2B5EF4-FFF2-40B4-BE49-F238E27FC236}">
                  <a16:creationId xmlns:a16="http://schemas.microsoft.com/office/drawing/2014/main" id="{649DDB40-44F7-465A-9F24-251B7FE9AF37}"/>
                </a:ext>
              </a:extLst>
            </p:cNvPr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D4619982-1298-4538-B453-DFF22ACA0650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06A71849-FE83-47ED-8CE1-9EE9C860EF5A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</p:grpSp>
    </p:spTree>
    <p:extLst>
      <p:ext uri="{BB962C8B-B14F-4D97-AF65-F5344CB8AC3E}">
        <p14:creationId xmlns:p14="http://schemas.microsoft.com/office/powerpoint/2010/main" val="1881057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749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9" indent="0">
              <a:buNone/>
              <a:defRPr sz="1500" b="1"/>
            </a:lvl2pPr>
            <a:lvl3pPr marL="685777" indent="0">
              <a:buNone/>
              <a:defRPr sz="1350" b="1"/>
            </a:lvl3pPr>
            <a:lvl4pPr marL="1028666" indent="0">
              <a:buNone/>
              <a:defRPr sz="1200" b="1"/>
            </a:lvl4pPr>
            <a:lvl5pPr marL="1371555" indent="0">
              <a:buNone/>
              <a:defRPr sz="1200" b="1"/>
            </a:lvl5pPr>
            <a:lvl6pPr marL="1714443" indent="0">
              <a:buNone/>
              <a:defRPr sz="1200" b="1"/>
            </a:lvl6pPr>
            <a:lvl7pPr marL="2057332" indent="0">
              <a:buNone/>
              <a:defRPr sz="1200" b="1"/>
            </a:lvl7pPr>
            <a:lvl8pPr marL="2400221" indent="0">
              <a:buNone/>
              <a:defRPr sz="1200" b="1"/>
            </a:lvl8pPr>
            <a:lvl9pPr marL="2743109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9" indent="0">
              <a:buNone/>
              <a:defRPr sz="1500" b="1"/>
            </a:lvl2pPr>
            <a:lvl3pPr marL="685777" indent="0">
              <a:buNone/>
              <a:defRPr sz="1350" b="1"/>
            </a:lvl3pPr>
            <a:lvl4pPr marL="1028666" indent="0">
              <a:buNone/>
              <a:defRPr sz="1200" b="1"/>
            </a:lvl4pPr>
            <a:lvl5pPr marL="1371555" indent="0">
              <a:buNone/>
              <a:defRPr sz="1200" b="1"/>
            </a:lvl5pPr>
            <a:lvl6pPr marL="1714443" indent="0">
              <a:buNone/>
              <a:defRPr sz="1200" b="1"/>
            </a:lvl6pPr>
            <a:lvl7pPr marL="2057332" indent="0">
              <a:buNone/>
              <a:defRPr sz="1200" b="1"/>
            </a:lvl7pPr>
            <a:lvl8pPr marL="2400221" indent="0">
              <a:buNone/>
              <a:defRPr sz="1200" b="1"/>
            </a:lvl8pPr>
            <a:lvl9pPr marL="2743109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2195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101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4712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9" indent="0">
              <a:buNone/>
              <a:defRPr sz="1050"/>
            </a:lvl2pPr>
            <a:lvl3pPr marL="685777" indent="0">
              <a:buNone/>
              <a:defRPr sz="900"/>
            </a:lvl3pPr>
            <a:lvl4pPr marL="1028666" indent="0">
              <a:buNone/>
              <a:defRPr sz="750"/>
            </a:lvl4pPr>
            <a:lvl5pPr marL="1371555" indent="0">
              <a:buNone/>
              <a:defRPr sz="750"/>
            </a:lvl5pPr>
            <a:lvl6pPr marL="1714443" indent="0">
              <a:buNone/>
              <a:defRPr sz="750"/>
            </a:lvl6pPr>
            <a:lvl7pPr marL="2057332" indent="0">
              <a:buNone/>
              <a:defRPr sz="750"/>
            </a:lvl7pPr>
            <a:lvl8pPr marL="2400221" indent="0">
              <a:buNone/>
              <a:defRPr sz="750"/>
            </a:lvl8pPr>
            <a:lvl9pPr marL="2743109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26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89" indent="0">
              <a:buNone/>
              <a:defRPr sz="2100"/>
            </a:lvl2pPr>
            <a:lvl3pPr marL="685777" indent="0">
              <a:buNone/>
              <a:defRPr sz="1800"/>
            </a:lvl3pPr>
            <a:lvl4pPr marL="1028666" indent="0">
              <a:buNone/>
              <a:defRPr sz="1500"/>
            </a:lvl4pPr>
            <a:lvl5pPr marL="1371555" indent="0">
              <a:buNone/>
              <a:defRPr sz="1500"/>
            </a:lvl5pPr>
            <a:lvl6pPr marL="1714443" indent="0">
              <a:buNone/>
              <a:defRPr sz="1500"/>
            </a:lvl6pPr>
            <a:lvl7pPr marL="2057332" indent="0">
              <a:buNone/>
              <a:defRPr sz="1500"/>
            </a:lvl7pPr>
            <a:lvl8pPr marL="2400221" indent="0">
              <a:buNone/>
              <a:defRPr sz="1500"/>
            </a:lvl8pPr>
            <a:lvl9pPr marL="2743109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9" indent="0">
              <a:buNone/>
              <a:defRPr sz="1050"/>
            </a:lvl2pPr>
            <a:lvl3pPr marL="685777" indent="0">
              <a:buNone/>
              <a:defRPr sz="900"/>
            </a:lvl3pPr>
            <a:lvl4pPr marL="1028666" indent="0">
              <a:buNone/>
              <a:defRPr sz="750"/>
            </a:lvl4pPr>
            <a:lvl5pPr marL="1371555" indent="0">
              <a:buNone/>
              <a:defRPr sz="750"/>
            </a:lvl5pPr>
            <a:lvl6pPr marL="1714443" indent="0">
              <a:buNone/>
              <a:defRPr sz="750"/>
            </a:lvl6pPr>
            <a:lvl7pPr marL="2057332" indent="0">
              <a:buNone/>
              <a:defRPr sz="750"/>
            </a:lvl7pPr>
            <a:lvl8pPr marL="2400221" indent="0">
              <a:buNone/>
              <a:defRPr sz="750"/>
            </a:lvl8pPr>
            <a:lvl9pPr marL="2743109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4/23/22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078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>
            <a:extLst>
              <a:ext uri="{FF2B5EF4-FFF2-40B4-BE49-F238E27FC236}">
                <a16:creationId xmlns:a16="http://schemas.microsoft.com/office/drawing/2014/main" id="{D2CA0A5F-D935-4113-AB71-6AD339274431}"/>
              </a:ext>
            </a:extLst>
          </p:cNvPr>
          <p:cNvGrpSpPr/>
          <p:nvPr userDrawn="1"/>
        </p:nvGrpSpPr>
        <p:grpSpPr>
          <a:xfrm>
            <a:off x="0" y="113259"/>
            <a:ext cx="6696740" cy="858580"/>
            <a:chOff x="-19844" y="2798890"/>
            <a:chExt cx="4885135" cy="828288"/>
          </a:xfrm>
          <a:solidFill>
            <a:schemeClr val="bg1">
              <a:lumMod val="50000"/>
            </a:schemeClr>
          </a:solidFill>
        </p:grpSpPr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B3BAB009-04D7-4FA6-A7BA-3104BF9A2224}"/>
                </a:ext>
              </a:extLst>
            </p:cNvPr>
            <p:cNvSpPr/>
            <p:nvPr/>
          </p:nvSpPr>
          <p:spPr>
            <a:xfrm>
              <a:off x="-19844" y="2799178"/>
              <a:ext cx="3256757" cy="828000"/>
            </a:xfrm>
            <a:custGeom>
              <a:avLst/>
              <a:gdLst/>
              <a:ahLst/>
              <a:cxnLst/>
              <a:rect l="l" t="t" r="r" b="b"/>
              <a:pathLst>
                <a:path w="1955164" h="437514">
                  <a:moveTo>
                    <a:pt x="1736031" y="0"/>
                  </a:moveTo>
                  <a:lnTo>
                    <a:pt x="0" y="0"/>
                  </a:lnTo>
                  <a:lnTo>
                    <a:pt x="0" y="437153"/>
                  </a:lnTo>
                  <a:lnTo>
                    <a:pt x="1736031" y="437153"/>
                  </a:lnTo>
                  <a:lnTo>
                    <a:pt x="1786148" y="431380"/>
                  </a:lnTo>
                  <a:lnTo>
                    <a:pt x="1832155" y="414936"/>
                  </a:lnTo>
                  <a:lnTo>
                    <a:pt x="1872739" y="389134"/>
                  </a:lnTo>
                  <a:lnTo>
                    <a:pt x="1906588" y="355285"/>
                  </a:lnTo>
                  <a:lnTo>
                    <a:pt x="1932391" y="314701"/>
                  </a:lnTo>
                  <a:lnTo>
                    <a:pt x="1948834" y="268694"/>
                  </a:lnTo>
                  <a:lnTo>
                    <a:pt x="1954607" y="218577"/>
                  </a:lnTo>
                  <a:lnTo>
                    <a:pt x="1948834" y="168459"/>
                  </a:lnTo>
                  <a:lnTo>
                    <a:pt x="1932391" y="122452"/>
                  </a:lnTo>
                  <a:lnTo>
                    <a:pt x="1906588" y="81868"/>
                  </a:lnTo>
                  <a:lnTo>
                    <a:pt x="1872739" y="48018"/>
                  </a:lnTo>
                  <a:lnTo>
                    <a:pt x="1832155" y="22216"/>
                  </a:lnTo>
                  <a:lnTo>
                    <a:pt x="1786148" y="5772"/>
                  </a:lnTo>
                  <a:lnTo>
                    <a:pt x="173603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2C4C6EEA-96F3-4AF2-B0FB-741E186163BC}"/>
                </a:ext>
              </a:extLst>
            </p:cNvPr>
            <p:cNvSpPr/>
            <p:nvPr/>
          </p:nvSpPr>
          <p:spPr>
            <a:xfrm>
              <a:off x="1608534" y="2798890"/>
              <a:ext cx="3256757" cy="828000"/>
            </a:xfrm>
            <a:custGeom>
              <a:avLst/>
              <a:gdLst/>
              <a:ahLst/>
              <a:cxnLst/>
              <a:rect l="l" t="t" r="r" b="b"/>
              <a:pathLst>
                <a:path w="1955164" h="437514">
                  <a:moveTo>
                    <a:pt x="1736031" y="0"/>
                  </a:moveTo>
                  <a:lnTo>
                    <a:pt x="0" y="0"/>
                  </a:lnTo>
                  <a:lnTo>
                    <a:pt x="0" y="437153"/>
                  </a:lnTo>
                  <a:lnTo>
                    <a:pt x="1736031" y="437153"/>
                  </a:lnTo>
                  <a:lnTo>
                    <a:pt x="1786148" y="431380"/>
                  </a:lnTo>
                  <a:lnTo>
                    <a:pt x="1832155" y="414936"/>
                  </a:lnTo>
                  <a:lnTo>
                    <a:pt x="1872739" y="389134"/>
                  </a:lnTo>
                  <a:lnTo>
                    <a:pt x="1906588" y="355285"/>
                  </a:lnTo>
                  <a:lnTo>
                    <a:pt x="1932391" y="314701"/>
                  </a:lnTo>
                  <a:lnTo>
                    <a:pt x="1948834" y="268694"/>
                  </a:lnTo>
                  <a:lnTo>
                    <a:pt x="1954607" y="218577"/>
                  </a:lnTo>
                  <a:lnTo>
                    <a:pt x="1948834" y="168459"/>
                  </a:lnTo>
                  <a:lnTo>
                    <a:pt x="1932391" y="122452"/>
                  </a:lnTo>
                  <a:lnTo>
                    <a:pt x="1906588" y="81868"/>
                  </a:lnTo>
                  <a:lnTo>
                    <a:pt x="1872739" y="48018"/>
                  </a:lnTo>
                  <a:lnTo>
                    <a:pt x="1832155" y="22216"/>
                  </a:lnTo>
                  <a:lnTo>
                    <a:pt x="1786148" y="5772"/>
                  </a:lnTo>
                  <a:lnTo>
                    <a:pt x="173603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93930"/>
            <a:ext cx="7886700" cy="710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1823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1823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427985" cy="1823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cs-CZ" smtClean="0"/>
              <a:pPr/>
              <a:t>‹Nr.›</a:t>
            </a:fld>
            <a:endParaRPr lang="cs-CZ"/>
          </a:p>
        </p:txBody>
      </p:sp>
      <p:pic>
        <p:nvPicPr>
          <p:cNvPr id="11" name="Picture 29" descr="Logo&#10;&#10;Description automatically generated">
            <a:extLst>
              <a:ext uri="{FF2B5EF4-FFF2-40B4-BE49-F238E27FC236}">
                <a16:creationId xmlns:a16="http://schemas.microsoft.com/office/drawing/2014/main" id="{4DC63265-6E76-49A2-B217-AFF681F67A1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231" y="4572641"/>
            <a:ext cx="897209" cy="376930"/>
          </a:xfrm>
          <a:prstGeom prst="rect">
            <a:avLst/>
          </a:prstGeom>
        </p:spPr>
      </p:pic>
      <p:grpSp>
        <p:nvGrpSpPr>
          <p:cNvPr id="12" name="Group 30">
            <a:extLst>
              <a:ext uri="{FF2B5EF4-FFF2-40B4-BE49-F238E27FC236}">
                <a16:creationId xmlns:a16="http://schemas.microsoft.com/office/drawing/2014/main" id="{546C4088-3BC0-46DC-A42C-AA0B2B72DDBF}"/>
              </a:ext>
            </a:extLst>
          </p:cNvPr>
          <p:cNvGrpSpPr/>
          <p:nvPr userDrawn="1"/>
        </p:nvGrpSpPr>
        <p:grpSpPr>
          <a:xfrm>
            <a:off x="-9545" y="5030102"/>
            <a:ext cx="9144000" cy="113398"/>
            <a:chOff x="-324644" y="2222500"/>
            <a:chExt cx="22261685" cy="1302327"/>
          </a:xfrm>
        </p:grpSpPr>
        <p:sp>
          <p:nvSpPr>
            <p:cNvPr id="13" name="object 2">
              <a:extLst>
                <a:ext uri="{FF2B5EF4-FFF2-40B4-BE49-F238E27FC236}">
                  <a16:creationId xmlns:a16="http://schemas.microsoft.com/office/drawing/2014/main" id="{30CB2A96-7901-4DCA-AB70-0AE3700EE847}"/>
                </a:ext>
              </a:extLst>
            </p:cNvPr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4" name="object 3">
              <a:extLst>
                <a:ext uri="{FF2B5EF4-FFF2-40B4-BE49-F238E27FC236}">
                  <a16:creationId xmlns:a16="http://schemas.microsoft.com/office/drawing/2014/main" id="{5B727B92-37C1-405A-9C71-C2AC082E9D96}"/>
                </a:ext>
              </a:extLst>
            </p:cNvPr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5" name="object 2">
              <a:extLst>
                <a:ext uri="{FF2B5EF4-FFF2-40B4-BE49-F238E27FC236}">
                  <a16:creationId xmlns:a16="http://schemas.microsoft.com/office/drawing/2014/main" id="{35557909-8D80-4A8F-A07B-9F12D2639464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60C2A5B0-9DF0-41F2-AF9D-02E572AEF82E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endParaRPr sz="866" dirty="0"/>
            </a:p>
          </p:txBody>
        </p:sp>
      </p:grpSp>
    </p:spTree>
    <p:extLst>
      <p:ext uri="{BB962C8B-B14F-4D97-AF65-F5344CB8AC3E}">
        <p14:creationId xmlns:p14="http://schemas.microsoft.com/office/powerpoint/2010/main" val="195087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defTabSz="685777" rtl="0" eaLnBrk="1" latinLnBrk="0" hangingPunct="1">
        <a:lnSpc>
          <a:spcPct val="90000"/>
        </a:lnSpc>
        <a:spcBef>
          <a:spcPct val="0"/>
        </a:spcBef>
        <a:buNone/>
        <a:defRPr sz="2309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4" indent="-171444" algn="l" defTabSz="685777" rtl="0" eaLnBrk="1" latinLnBrk="0" hangingPunct="1">
        <a:lnSpc>
          <a:spcPct val="90000"/>
        </a:lnSpc>
        <a:spcBef>
          <a:spcPts val="750"/>
        </a:spcBef>
        <a:buClr>
          <a:schemeClr val="accent2"/>
        </a:buClr>
        <a:buSzPct val="100000"/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3" indent="-171444" algn="l" defTabSz="685777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4" algn="l" defTabSz="685777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libri" panose="020F050202020403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0" indent="-171444" algn="l" defTabSz="685777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Calibri" panose="020F0502020204030204" pitchFamily="34" charset="0"/>
        <a:buChar char="­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99" indent="-171444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7" indent="-171444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4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5" indent="-171444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4" indent="-171444" algn="l" defTabSz="68577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6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3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1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09" algn="l" defTabSz="68577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0F95502-65C6-482A-9B40-DDCB8DAA9D75}"/>
              </a:ext>
            </a:extLst>
          </p:cNvPr>
          <p:cNvGrpSpPr/>
          <p:nvPr/>
        </p:nvGrpSpPr>
        <p:grpSpPr>
          <a:xfrm>
            <a:off x="43" y="0"/>
            <a:ext cx="9143915" cy="534927"/>
            <a:chOff x="-324644" y="2222500"/>
            <a:chExt cx="22261685" cy="1302327"/>
          </a:xfrm>
        </p:grpSpPr>
        <p:sp>
          <p:nvSpPr>
            <p:cNvPr id="2" name="object 2"/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" name="object 3"/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3708B453-DDCE-42C1-9AB9-A8D5DDCA46AD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object 2">
              <a:extLst>
                <a:ext uri="{FF2B5EF4-FFF2-40B4-BE49-F238E27FC236}">
                  <a16:creationId xmlns:a16="http://schemas.microsoft.com/office/drawing/2014/main" id="{7D360C87-DA57-4F00-96B5-35199AD11657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93E0503A-1A88-4956-9E20-7810E6CA4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44" y="767732"/>
            <a:ext cx="3200677" cy="1344663"/>
          </a:xfrm>
          <a:prstGeom prst="rect">
            <a:avLst/>
          </a:prstGeom>
        </p:spPr>
      </p:pic>
      <p:sp>
        <p:nvSpPr>
          <p:cNvPr id="11" name="Titre 10">
            <a:extLst>
              <a:ext uri="{FF2B5EF4-FFF2-40B4-BE49-F238E27FC236}">
                <a16:creationId xmlns:a16="http://schemas.microsoft.com/office/drawing/2014/main" id="{E43FAEC3-78E7-4BA1-A8CB-C5C3DE3DF0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TCI update</a:t>
            </a:r>
          </a:p>
        </p:txBody>
      </p:sp>
      <p:sp>
        <p:nvSpPr>
          <p:cNvPr id="12" name="Sous-titre 11">
            <a:extLst>
              <a:ext uri="{FF2B5EF4-FFF2-40B4-BE49-F238E27FC236}">
                <a16:creationId xmlns:a16="http://schemas.microsoft.com/office/drawing/2014/main" id="{1AB5E5F8-6123-4408-ACD1-60A56D62F4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GB" dirty="0"/>
              <a:t>April 26th</a:t>
            </a:r>
            <a:r>
              <a:rPr lang="en-GB" baseline="30000" dirty="0"/>
              <a:t>  </a:t>
            </a:r>
            <a:r>
              <a:rPr lang="en-GB" dirty="0"/>
              <a:t>2022</a:t>
            </a:r>
          </a:p>
          <a:p>
            <a:pPr algn="ctr"/>
            <a:endParaRPr lang="en-GB" dirty="0"/>
          </a:p>
          <a:p>
            <a:pPr algn="ctr"/>
            <a:r>
              <a:rPr lang="en-GB" dirty="0" err="1"/>
              <a:t>Dr.</a:t>
            </a:r>
            <a:r>
              <a:rPr lang="en-GB" dirty="0"/>
              <a:t> Michael Malms, ETP4HPC</a:t>
            </a:r>
          </a:p>
        </p:txBody>
      </p:sp>
    </p:spTree>
    <p:extLst>
      <p:ext uri="{BB962C8B-B14F-4D97-AF65-F5344CB8AC3E}">
        <p14:creationId xmlns:p14="http://schemas.microsoft.com/office/powerpoint/2010/main" val="3400464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-945397" y="297023"/>
            <a:ext cx="8138352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TransContinuum-Initiative- Network of Experts (TCI-NE): 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implementation direction: consultancy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9EDA712-5026-5D47-8F78-5A9D95A97A5A}"/>
              </a:ext>
            </a:extLst>
          </p:cNvPr>
          <p:cNvSpPr txBox="1"/>
          <p:nvPr/>
        </p:nvSpPr>
        <p:spPr>
          <a:xfrm>
            <a:off x="78374" y="1196993"/>
            <a:ext cx="4607395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19913">
              <a:lnSpc>
                <a:spcPct val="150000"/>
              </a:lnSpc>
            </a:pPr>
            <a:r>
              <a:rPr lang="en-GB" sz="1154" b="1" dirty="0">
                <a:solidFill>
                  <a:prstClr val="black"/>
                </a:solidFill>
                <a:latin typeface="Calibri"/>
              </a:rPr>
              <a:t>ETP4HPC </a:t>
            </a:r>
            <a:r>
              <a:rPr lang="en-GB" sz="1154" dirty="0">
                <a:solidFill>
                  <a:prstClr val="black"/>
                </a:solidFill>
                <a:latin typeface="Calibri"/>
              </a:rPr>
              <a:t>is formal contractual partner to </a:t>
            </a:r>
            <a:r>
              <a:rPr lang="en-GB" sz="1154" dirty="0" err="1">
                <a:solidFill>
                  <a:prstClr val="black"/>
                </a:solidFill>
                <a:latin typeface="Calibri"/>
              </a:rPr>
              <a:t>DestinE</a:t>
            </a:r>
            <a:endParaRPr lang="en-GB" sz="1154" dirty="0">
              <a:solidFill>
                <a:prstClr val="black"/>
              </a:solidFill>
              <a:latin typeface="Calibri"/>
            </a:endParaRP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Has contract with </a:t>
            </a:r>
            <a:r>
              <a:rPr lang="en-GB" sz="1154" dirty="0" err="1">
                <a:solidFill>
                  <a:prstClr val="black"/>
                </a:solidFill>
                <a:latin typeface="Calibri"/>
              </a:rPr>
              <a:t>DestinE</a:t>
            </a:r>
            <a:r>
              <a:rPr lang="en-GB" sz="1154" dirty="0">
                <a:solidFill>
                  <a:prstClr val="black"/>
                </a:solidFill>
                <a:latin typeface="Calibri"/>
              </a:rPr>
              <a:t> (outbound)</a:t>
            </a: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Has contracts with other associations or ind. partners (inbound)</a:t>
            </a:r>
          </a:p>
          <a:p>
            <a:pPr marL="219913" lvl="1" defTabSz="219913"/>
            <a:endParaRPr lang="en-GB" sz="1154" dirty="0">
              <a:solidFill>
                <a:prstClr val="black"/>
              </a:solidFill>
              <a:latin typeface="Calibri"/>
            </a:endParaRPr>
          </a:p>
          <a:p>
            <a:pPr marL="384848" lvl="1" indent="-164935" defTabSz="219913">
              <a:lnSpc>
                <a:spcPct val="150000"/>
              </a:lnSpc>
              <a:buFont typeface="+mj-lt"/>
              <a:buAutoNum type="arabicPeriod"/>
            </a:pPr>
            <a:endParaRPr lang="en-GB" sz="134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F5657A6-A47E-8047-B54B-79A28F465DDA}"/>
              </a:ext>
            </a:extLst>
          </p:cNvPr>
          <p:cNvSpPr/>
          <p:nvPr/>
        </p:nvSpPr>
        <p:spPr>
          <a:xfrm>
            <a:off x="5955228" y="1753142"/>
            <a:ext cx="1237728" cy="66353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9913"/>
            <a:endParaRPr lang="en-GB" sz="866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5C5B4374-9B4E-3447-9551-F9FECADBAB76}"/>
              </a:ext>
            </a:extLst>
          </p:cNvPr>
          <p:cNvSpPr txBox="1"/>
          <p:nvPr/>
        </p:nvSpPr>
        <p:spPr>
          <a:xfrm>
            <a:off x="6089827" y="1993132"/>
            <a:ext cx="968535" cy="22557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ctr"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ETP4HPC (admin)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F6451DB1-C6BE-AF45-82ED-30A2ED24F58D}"/>
              </a:ext>
            </a:extLst>
          </p:cNvPr>
          <p:cNvSpPr txBox="1"/>
          <p:nvPr/>
        </p:nvSpPr>
        <p:spPr>
          <a:xfrm>
            <a:off x="5089191" y="3281950"/>
            <a:ext cx="805029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BDVA/DARIO 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8F84AFF0-BB27-FE49-981C-D7EBFD91A614}"/>
              </a:ext>
            </a:extLst>
          </p:cNvPr>
          <p:cNvSpPr txBox="1"/>
          <p:nvPr/>
        </p:nvSpPr>
        <p:spPr>
          <a:xfrm>
            <a:off x="5724235" y="3706159"/>
            <a:ext cx="461986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AIOTI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422D8F48-1B3D-4848-AD83-AA0946C264C2}"/>
              </a:ext>
            </a:extLst>
          </p:cNvPr>
          <p:cNvSpPr txBox="1"/>
          <p:nvPr/>
        </p:nvSpPr>
        <p:spPr>
          <a:xfrm>
            <a:off x="6362333" y="4175361"/>
            <a:ext cx="423514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ECSO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60C7E44A-9B89-BD40-ADA1-8C09A2135718}"/>
              </a:ext>
            </a:extLst>
          </p:cNvPr>
          <p:cNvSpPr txBox="1"/>
          <p:nvPr/>
        </p:nvSpPr>
        <p:spPr>
          <a:xfrm>
            <a:off x="6795139" y="3701340"/>
            <a:ext cx="461986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6G-IA 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1D70227-30AE-DE42-BA5A-48A38A509EC1}"/>
              </a:ext>
            </a:extLst>
          </p:cNvPr>
          <p:cNvSpPr txBox="1"/>
          <p:nvPr/>
        </p:nvSpPr>
        <p:spPr>
          <a:xfrm>
            <a:off x="7062061" y="3293198"/>
            <a:ext cx="809837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EU-MATHS-IN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6403048-27EE-4348-9512-954F77158698}"/>
              </a:ext>
            </a:extLst>
          </p:cNvPr>
          <p:cNvSpPr txBox="1"/>
          <p:nvPr/>
        </p:nvSpPr>
        <p:spPr>
          <a:xfrm>
            <a:off x="7336767" y="2802948"/>
            <a:ext cx="1257075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Univ. Ghent  for </a:t>
            </a:r>
            <a:r>
              <a:rPr lang="en-GB" sz="866" dirty="0" err="1">
                <a:solidFill>
                  <a:prstClr val="black"/>
                </a:solidFill>
                <a:latin typeface="Calibri"/>
              </a:rPr>
              <a:t>HiPEAC</a:t>
            </a:r>
            <a:endParaRPr lang="en-GB" sz="866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Pfeil nach oben und unten 40">
            <a:extLst>
              <a:ext uri="{FF2B5EF4-FFF2-40B4-BE49-F238E27FC236}">
                <a16:creationId xmlns:a16="http://schemas.microsoft.com/office/drawing/2014/main" id="{720AAB49-6A4A-E84F-990E-501811502E97}"/>
              </a:ext>
            </a:extLst>
          </p:cNvPr>
          <p:cNvSpPr/>
          <p:nvPr/>
        </p:nvSpPr>
        <p:spPr>
          <a:xfrm>
            <a:off x="6418908" y="1378365"/>
            <a:ext cx="310366" cy="37477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19913"/>
            <a:endParaRPr lang="en-GB" sz="866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B066F2BD-BEE6-D347-A063-EC27F961D6B6}"/>
              </a:ext>
            </a:extLst>
          </p:cNvPr>
          <p:cNvSpPr txBox="1"/>
          <p:nvPr/>
        </p:nvSpPr>
        <p:spPr>
          <a:xfrm>
            <a:off x="6038637" y="990829"/>
            <a:ext cx="1070906" cy="3884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219913"/>
            <a:r>
              <a:rPr lang="en-GB" sz="1924" dirty="0">
                <a:solidFill>
                  <a:prstClr val="black"/>
                </a:solidFill>
                <a:latin typeface="Calibri"/>
              </a:rPr>
              <a:t>DestinE</a:t>
            </a:r>
          </a:p>
        </p:txBody>
      </p:sp>
      <p:sp>
        <p:nvSpPr>
          <p:cNvPr id="2" name="Geschweifte Klammer links 1">
            <a:extLst>
              <a:ext uri="{FF2B5EF4-FFF2-40B4-BE49-F238E27FC236}">
                <a16:creationId xmlns:a16="http://schemas.microsoft.com/office/drawing/2014/main" id="{32CB9099-CCA1-0147-83AE-6A55221D2E6D}"/>
              </a:ext>
            </a:extLst>
          </p:cNvPr>
          <p:cNvSpPr/>
          <p:nvPr/>
        </p:nvSpPr>
        <p:spPr>
          <a:xfrm rot="5400000">
            <a:off x="6376371" y="836344"/>
            <a:ext cx="307845" cy="3562932"/>
          </a:xfrm>
          <a:prstGeom prst="leftBrace">
            <a:avLst>
              <a:gd name="adj1" fmla="val 8333"/>
              <a:gd name="adj2" fmla="val 4827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219913"/>
            <a:endParaRPr lang="en-GB" sz="866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2F20DDBA-5DEA-4446-A0C5-CBEA36784C2C}"/>
              </a:ext>
            </a:extLst>
          </p:cNvPr>
          <p:cNvSpPr txBox="1"/>
          <p:nvPr/>
        </p:nvSpPr>
        <p:spPr>
          <a:xfrm>
            <a:off x="78375" y="2255352"/>
            <a:ext cx="4336122" cy="864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19913">
              <a:lnSpc>
                <a:spcPct val="150000"/>
              </a:lnSpc>
            </a:pPr>
            <a:r>
              <a:rPr lang="en-GB" sz="1154" b="1" dirty="0">
                <a:solidFill>
                  <a:prstClr val="black"/>
                </a:solidFill>
                <a:latin typeface="Calibri"/>
              </a:rPr>
              <a:t>Inbound contracts</a:t>
            </a: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on associations/ind. partner – level, not individual experts</a:t>
            </a: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associations organize “best fit” to experts and org. payments </a:t>
            </a:r>
            <a:endParaRPr lang="en-GB" sz="134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32E87488-26BB-B049-AFD8-5B1DD5E0CF81}"/>
              </a:ext>
            </a:extLst>
          </p:cNvPr>
          <p:cNvSpPr txBox="1"/>
          <p:nvPr/>
        </p:nvSpPr>
        <p:spPr>
          <a:xfrm>
            <a:off x="78374" y="3293198"/>
            <a:ext cx="4853666" cy="864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19913">
              <a:lnSpc>
                <a:spcPct val="150000"/>
              </a:lnSpc>
            </a:pPr>
            <a:r>
              <a:rPr lang="en-GB" sz="1154" b="1" dirty="0">
                <a:solidFill>
                  <a:prstClr val="black"/>
                </a:solidFill>
                <a:latin typeface="Calibri"/>
              </a:rPr>
              <a:t>Two – level commitment (Quality of deliverables)</a:t>
            </a: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Associations provide best level of expertise</a:t>
            </a:r>
          </a:p>
          <a:p>
            <a:pPr marL="384848" lvl="1" indent="-164935" defTabSz="2199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154" dirty="0">
                <a:solidFill>
                  <a:prstClr val="black"/>
                </a:solidFill>
                <a:latin typeface="Calibri"/>
              </a:rPr>
              <a:t>Joint final review and delivery – approvement (“Quality stamp”)  </a:t>
            </a:r>
            <a:endParaRPr lang="en-GB" sz="1347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43E579BB-D6A9-EE46-AE8A-918FFBC14A2A}"/>
              </a:ext>
            </a:extLst>
          </p:cNvPr>
          <p:cNvCxnSpPr>
            <a:cxnSpLocks/>
          </p:cNvCxnSpPr>
          <p:nvPr/>
        </p:nvCxnSpPr>
        <p:spPr>
          <a:xfrm>
            <a:off x="4156813" y="1612689"/>
            <a:ext cx="1735358" cy="41960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AB616558-3B2C-E24C-9252-88A99CE0B24B}"/>
              </a:ext>
            </a:extLst>
          </p:cNvPr>
          <p:cNvSpPr txBox="1"/>
          <p:nvPr/>
        </p:nvSpPr>
        <p:spPr>
          <a:xfrm>
            <a:off x="4993544" y="2811474"/>
            <a:ext cx="682018" cy="2255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219913"/>
            <a:r>
              <a:rPr lang="en-GB" sz="866" dirty="0">
                <a:solidFill>
                  <a:prstClr val="black"/>
                </a:solidFill>
                <a:latin typeface="Calibri"/>
              </a:rPr>
              <a:t>ETP4HPC</a:t>
            </a:r>
          </a:p>
        </p:txBody>
      </p:sp>
    </p:spTree>
    <p:extLst>
      <p:ext uri="{BB962C8B-B14F-4D97-AF65-F5344CB8AC3E}">
        <p14:creationId xmlns:p14="http://schemas.microsoft.com/office/powerpoint/2010/main" val="251908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8" name="Shape 3928"/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/>
              <a:t>Transcontinuum Initiative (TCI)</a:t>
            </a:r>
          </a:p>
        </p:txBody>
      </p:sp>
      <p:sp>
        <p:nvSpPr>
          <p:cNvPr id="3932" name="Shape 393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en" smtClean="0"/>
              <a:pPr lvl="0"/>
              <a:t>2</a:t>
            </a:fld>
            <a:endParaRPr lang="en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1E41B95-4744-BC4B-8CEE-B358D89E1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236" y="1025234"/>
            <a:ext cx="3346173" cy="3355900"/>
          </a:xfrm>
          <a:prstGeom prst="rect">
            <a:avLst/>
          </a:prstGeom>
        </p:spPr>
      </p:pic>
      <p:sp>
        <p:nvSpPr>
          <p:cNvPr id="11" name="CustomShape 3">
            <a:extLst>
              <a:ext uri="{FF2B5EF4-FFF2-40B4-BE49-F238E27FC236}">
                <a16:creationId xmlns:a16="http://schemas.microsoft.com/office/drawing/2014/main" id="{A00890A1-3738-1146-82DB-95AF6BE0AC70}"/>
              </a:ext>
            </a:extLst>
          </p:cNvPr>
          <p:cNvSpPr/>
          <p:nvPr/>
        </p:nvSpPr>
        <p:spPr>
          <a:xfrm>
            <a:off x="6811705" y="121198"/>
            <a:ext cx="2470353" cy="4374787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9" tIns="33750" rIns="67499" bIns="33750">
            <a:spAutoFit/>
          </a:bodyPr>
          <a:lstStyle/>
          <a:p>
            <a:pPr>
              <a:lnSpc>
                <a:spcPts val="1620"/>
              </a:lnSpc>
              <a:spcAft>
                <a:spcPts val="676"/>
              </a:spcAft>
            </a:pPr>
            <a:r>
              <a:rPr lang="en-US" b="1" spc="-1" dirty="0">
                <a:solidFill>
                  <a:srgbClr val="18497A"/>
                </a:solidFill>
                <a:latin typeface="Arial"/>
              </a:rPr>
              <a:t>A continuous </a:t>
            </a:r>
            <a:br>
              <a:rPr b="1" dirty="0"/>
            </a:br>
            <a:r>
              <a:rPr lang="en-US" b="1" spc="-1" dirty="0">
                <a:solidFill>
                  <a:srgbClr val="18497A"/>
                </a:solidFill>
                <a:latin typeface="Arial"/>
              </a:rPr>
              <a:t>dynamic workflow </a:t>
            </a:r>
            <a:endParaRPr lang="en-IE" b="1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Between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Smart Sensors and IOT devices 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and</a:t>
            </a:r>
            <a:endParaRPr lang="en-IE" sz="78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HPC / cloud centers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passing through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Edge platforms &amp; subsystems 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as well as</a:t>
            </a:r>
            <a:endParaRPr lang="en-IE" sz="78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Smart Networks and Services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executing 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Simulation &amp; Modelling, 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Big Data Analytics and ML*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based on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Math. Methods &amp; Algorithms incl. MSODE**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pervasively augmented by 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Artificial Intelligence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protected and secured by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Cybersecurity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212492"/>
                </a:solidFill>
                <a:latin typeface="Arial"/>
              </a:rPr>
              <a:t>back to</a:t>
            </a:r>
            <a:br>
              <a:rPr sz="2100" dirty="0"/>
            </a:b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Cyber-Physical Systems,</a:t>
            </a:r>
            <a:endParaRPr lang="en-IE" sz="900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en-IE" sz="673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788" spc="-1" dirty="0">
                <a:solidFill>
                  <a:srgbClr val="18497A"/>
                </a:solidFill>
                <a:latin typeface="Arial"/>
              </a:rPr>
              <a:t>all based on </a:t>
            </a:r>
            <a:endParaRPr lang="en-IE" sz="788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Data and compute platforms (</a:t>
            </a:r>
            <a:r>
              <a:rPr lang="en-US" sz="900" b="1" spc="-1" dirty="0" err="1">
                <a:solidFill>
                  <a:srgbClr val="18497A"/>
                </a:solidFill>
                <a:latin typeface="Arial"/>
              </a:rPr>
              <a:t>hw</a:t>
            </a: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 and </a:t>
            </a:r>
            <a:r>
              <a:rPr lang="en-US" sz="900" b="1" spc="-1" dirty="0" err="1">
                <a:solidFill>
                  <a:srgbClr val="18497A"/>
                </a:solidFill>
                <a:latin typeface="Arial"/>
              </a:rPr>
              <a:t>sw</a:t>
            </a:r>
            <a:r>
              <a:rPr lang="en-US" sz="900" b="1" spc="-1" dirty="0">
                <a:solidFill>
                  <a:srgbClr val="18497A"/>
                </a:solidFill>
                <a:latin typeface="Arial"/>
              </a:rPr>
              <a:t>) </a:t>
            </a:r>
            <a:endParaRPr lang="en-IE" sz="900" spc="-1" dirty="0">
              <a:latin typeface="Arial"/>
            </a:endParaRPr>
          </a:p>
        </p:txBody>
      </p:sp>
      <p:sp>
        <p:nvSpPr>
          <p:cNvPr id="13" name="Rectangle 76">
            <a:extLst>
              <a:ext uri="{FF2B5EF4-FFF2-40B4-BE49-F238E27FC236}">
                <a16:creationId xmlns:a16="http://schemas.microsoft.com/office/drawing/2014/main" id="{8F053AAA-DFB8-0640-8979-F365CF3BC046}"/>
              </a:ext>
            </a:extLst>
          </p:cNvPr>
          <p:cNvSpPr/>
          <p:nvPr/>
        </p:nvSpPr>
        <p:spPr>
          <a:xfrm>
            <a:off x="4283971" y="4724283"/>
            <a:ext cx="318628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8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75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ML: Machine Learning</a:t>
            </a:r>
          </a:p>
          <a:p>
            <a:pPr lvl="0"/>
            <a:r>
              <a:rPr lang="en-US" sz="675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**</a:t>
            </a:r>
            <a:r>
              <a:rPr lang="hu-HU" sz="675" b="1" dirty="0">
                <a:solidFill>
                  <a:srgbClr val="002060"/>
                </a:solidFill>
              </a:rPr>
              <a:t> </a:t>
            </a:r>
            <a:r>
              <a:rPr lang="hu-HU" sz="675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MSODE: Modelling, Simulation and </a:t>
            </a:r>
            <a:r>
              <a:rPr lang="hu-HU" sz="675" kern="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Optimization</a:t>
            </a:r>
            <a:r>
              <a:rPr lang="hu-HU" sz="675" kern="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in Data-rich Environment</a:t>
            </a:r>
            <a:endParaRPr lang="en-US" sz="675" kern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D9BC1AB-B779-B54B-AA19-85A5652D4B04}"/>
              </a:ext>
            </a:extLst>
          </p:cNvPr>
          <p:cNvSpPr txBox="1"/>
          <p:nvPr/>
        </p:nvSpPr>
        <p:spPr>
          <a:xfrm>
            <a:off x="4283972" y="4486447"/>
            <a:ext cx="12202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Original courtesy </a:t>
            </a:r>
            <a:r>
              <a:rPr lang="en-GB" sz="800" dirty="0" err="1"/>
              <a:t>HiPEAC</a:t>
            </a:r>
            <a:endParaRPr lang="en-GB" sz="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25E43A9-563E-9711-4642-174B27589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06827"/>
            <a:ext cx="2864222" cy="357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93717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D0FA87E8-B106-F242-896F-5362CCB3B8EA}"/>
              </a:ext>
            </a:extLst>
          </p:cNvPr>
          <p:cNvSpPr/>
          <p:nvPr/>
        </p:nvSpPr>
        <p:spPr>
          <a:xfrm>
            <a:off x="5163812" y="0"/>
            <a:ext cx="3699645" cy="23811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66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E3FD42F-BE67-1141-8FC3-64919DFF94EE}"/>
              </a:ext>
            </a:extLst>
          </p:cNvPr>
          <p:cNvSpPr/>
          <p:nvPr/>
        </p:nvSpPr>
        <p:spPr>
          <a:xfrm>
            <a:off x="927498" y="2428595"/>
            <a:ext cx="7935959" cy="20896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866"/>
          </a:p>
        </p:txBody>
      </p:sp>
      <p:pic>
        <p:nvPicPr>
          <p:cNvPr id="11" name="Grafik 6">
            <a:extLst>
              <a:ext uri="{FF2B5EF4-FFF2-40B4-BE49-F238E27FC236}">
                <a16:creationId xmlns:a16="http://schemas.microsoft.com/office/drawing/2014/main" id="{D9CAA3EE-AFF8-E245-AD5D-609F42441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642" y="135657"/>
            <a:ext cx="1539429" cy="88302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8" name="Shape 3898"/>
          <p:cNvSpPr txBox="1">
            <a:spLocks noGrp="1"/>
          </p:cNvSpPr>
          <p:nvPr>
            <p:ph type="title"/>
          </p:nvPr>
        </p:nvSpPr>
        <p:spPr>
          <a:xfrm>
            <a:off x="366153" y="123501"/>
            <a:ext cx="4639828" cy="857242"/>
          </a:xfrm>
        </p:spPr>
        <p:txBody>
          <a:bodyPr>
            <a:normAutofit/>
          </a:bodyPr>
          <a:lstStyle/>
          <a:p>
            <a:pPr lvl="0" algn="ctr"/>
            <a:r>
              <a:rPr lang="en-US" sz="1924" dirty="0"/>
              <a:t>First steps:</a:t>
            </a:r>
            <a:br>
              <a:rPr lang="en-US" sz="1924" dirty="0"/>
            </a:br>
            <a:r>
              <a:rPr lang="en-US" dirty="0"/>
              <a:t>Digital Twin use case analysis</a:t>
            </a:r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08E5A-B45C-4A5C-AEA0-B293184FD110}" type="datetime1">
              <a:rPr lang="en-GB" smtClean="0"/>
              <a:pPr/>
              <a:t>23/04/2022</a:t>
            </a:fld>
            <a:endParaRPr lang="en-US" dirty="0"/>
          </a:p>
        </p:txBody>
      </p:sp>
      <p:sp>
        <p:nvSpPr>
          <p:cNvPr id="3900" name="Shape 3900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en" smtClean="0"/>
              <a:pPr lvl="0"/>
              <a:t>3</a:t>
            </a:fld>
            <a:endParaRPr lang="en"/>
          </a:p>
        </p:txBody>
      </p:sp>
      <p:pic>
        <p:nvPicPr>
          <p:cNvPr id="10" name="Grafik 3">
            <a:extLst>
              <a:ext uri="{FF2B5EF4-FFF2-40B4-BE49-F238E27FC236}">
                <a16:creationId xmlns:a16="http://schemas.microsoft.com/office/drawing/2014/main" id="{4844FDBA-277C-0E4A-BFA7-5AE056BED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505" y="2571750"/>
            <a:ext cx="3328939" cy="1827729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hape 3871">
            <a:extLst>
              <a:ext uri="{FF2B5EF4-FFF2-40B4-BE49-F238E27FC236}">
                <a16:creationId xmlns:a16="http://schemas.microsoft.com/office/drawing/2014/main" id="{813A8609-3387-5C44-B561-AE7603826B3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94337" y="1006528"/>
            <a:ext cx="5069474" cy="3463000"/>
          </a:xfrm>
        </p:spPr>
        <p:txBody>
          <a:bodyPr/>
          <a:lstStyle/>
          <a:p>
            <a:pPr lvl="1">
              <a:lnSpc>
                <a:spcPct val="100000"/>
              </a:lnSpc>
            </a:pPr>
            <a:r>
              <a:rPr lang="en-US" sz="1154" dirty="0"/>
              <a:t>“Real Time Digital Twins” 		(D. Hartmann, Siemens)</a:t>
            </a:r>
          </a:p>
          <a:p>
            <a:pPr lvl="1">
              <a:lnSpc>
                <a:spcPct val="100000"/>
              </a:lnSpc>
            </a:pPr>
            <a:r>
              <a:rPr lang="en-US" sz="1154" dirty="0"/>
              <a:t>“Extremes Predictions”  		(P. Bauer, ECMWF)  </a:t>
            </a:r>
          </a:p>
          <a:p>
            <a:pPr lvl="1">
              <a:lnSpc>
                <a:spcPct val="100000"/>
              </a:lnSpc>
            </a:pPr>
            <a:r>
              <a:rPr lang="en-US" sz="1154" dirty="0"/>
              <a:t>“Urban Air Pollution”       		(Z. Horvath, EU-MATHS IN)</a:t>
            </a:r>
          </a:p>
          <a:p>
            <a:pPr marL="342889" lvl="1" indent="0">
              <a:lnSpc>
                <a:spcPct val="100000"/>
              </a:lnSpc>
              <a:buNone/>
            </a:pPr>
            <a:r>
              <a:rPr lang="en-US" sz="1154" dirty="0"/>
              <a:t>    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solidFill>
                  <a:srgbClr val="0070C0"/>
                </a:solidFill>
              </a:rPr>
              <a:t>  </a:t>
            </a:r>
            <a:r>
              <a:rPr lang="en-US" sz="1347" dirty="0">
                <a:solidFill>
                  <a:srgbClr val="0070C0"/>
                </a:solidFill>
              </a:rPr>
              <a:t>“What are the implementation challenges in the next 3-5  years – throughout the entire digital continuum 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47" dirty="0"/>
              <a:t> </a:t>
            </a:r>
          </a:p>
          <a:p>
            <a:pPr lvl="0">
              <a:lnSpc>
                <a:spcPct val="150000"/>
              </a:lnSpc>
            </a:pPr>
            <a:endParaRPr lang="en-US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B589370-7E4C-B247-AF31-B428946ABEBA}"/>
              </a:ext>
            </a:extLst>
          </p:cNvPr>
          <p:cNvSpPr/>
          <p:nvPr/>
        </p:nvSpPr>
        <p:spPr>
          <a:xfrm>
            <a:off x="2073298" y="4680028"/>
            <a:ext cx="5460149" cy="269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54" b="1" dirty="0"/>
              <a:t>TCI White papers pls see: https://</a:t>
            </a:r>
            <a:r>
              <a:rPr lang="en-GB" sz="1154" b="1" dirty="0" err="1"/>
              <a:t>zenodo.org</a:t>
            </a:r>
            <a:r>
              <a:rPr lang="en-GB" sz="1154" b="1" dirty="0"/>
              <a:t>/communities/etp4hpc?page=1&amp;size=20</a:t>
            </a:r>
          </a:p>
        </p:txBody>
      </p:sp>
      <p:pic>
        <p:nvPicPr>
          <p:cNvPr id="12" name="Grafik 1">
            <a:extLst>
              <a:ext uri="{FF2B5EF4-FFF2-40B4-BE49-F238E27FC236}">
                <a16:creationId xmlns:a16="http://schemas.microsoft.com/office/drawing/2014/main" id="{E79C13E3-2030-FB4B-9313-D74AED0C5C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627" y="2561715"/>
            <a:ext cx="3212014" cy="189486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feil nach rechts 12">
            <a:extLst>
              <a:ext uri="{FF2B5EF4-FFF2-40B4-BE49-F238E27FC236}">
                <a16:creationId xmlns:a16="http://schemas.microsoft.com/office/drawing/2014/main" id="{E260D307-60F1-2943-A410-1944C20499DF}"/>
              </a:ext>
            </a:extLst>
          </p:cNvPr>
          <p:cNvSpPr/>
          <p:nvPr/>
        </p:nvSpPr>
        <p:spPr>
          <a:xfrm>
            <a:off x="4651487" y="3371315"/>
            <a:ext cx="563505" cy="22859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pic>
        <p:nvPicPr>
          <p:cNvPr id="14" name="Grafik 3">
            <a:extLst>
              <a:ext uri="{FF2B5EF4-FFF2-40B4-BE49-F238E27FC236}">
                <a16:creationId xmlns:a16="http://schemas.microsoft.com/office/drawing/2014/main" id="{193D8515-CEC1-6641-85EB-407CC7FD1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19" y="1325164"/>
            <a:ext cx="1556229" cy="854436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7B1BB86-DA17-2849-BF79-DA03A9802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6196" y="154627"/>
            <a:ext cx="1519418" cy="845086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5050015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467544" y="267494"/>
            <a:ext cx="5797368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 – Use case analysis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Current case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B76529-AADA-3645-B969-DF3DEDBEFE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106089"/>
            <a:ext cx="2123278" cy="1078722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627FCB9-5CC0-AAEC-6AE6-233215877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394" y="1688378"/>
            <a:ext cx="3455159" cy="261804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DEFC6C4-C4A4-5266-6811-6C37E7A43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1828"/>
            <a:ext cx="5292080" cy="26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1E17B292-AE8E-171F-9D3B-F5C6965017FD}"/>
              </a:ext>
            </a:extLst>
          </p:cNvPr>
          <p:cNvSpPr/>
          <p:nvPr/>
        </p:nvSpPr>
        <p:spPr>
          <a:xfrm>
            <a:off x="107504" y="1017109"/>
            <a:ext cx="5292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222222"/>
                </a:solidFill>
              </a:rPr>
              <a:t>The Square Kilometre Array (SKA) project is an international effort to build the world’s largest radio telescope, with eventually over a square kilometre (one million square metres) of collecting area</a:t>
            </a:r>
            <a:endParaRPr lang="en-GB" sz="12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FB22F6A-C7A3-3E70-442D-5B7AC2E0F6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4406256"/>
            <a:ext cx="2160240" cy="60111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801CFE9-1FB9-AA0D-7FEF-33C47F0705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0544" y="4406256"/>
            <a:ext cx="2179025" cy="60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67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467544" y="267494"/>
            <a:ext cx="5797368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 – Use case analysis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Current case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AB76529-AADA-3645-B969-DF3DEDBEF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798" y="102301"/>
            <a:ext cx="2409498" cy="1224136"/>
          </a:xfrm>
          <a:prstGeom prst="rect">
            <a:avLst/>
          </a:prstGeom>
          <a:ln w="22225">
            <a:solidFill>
              <a:schemeClr val="accent1"/>
            </a:solidFill>
          </a:ln>
        </p:spPr>
      </p:pic>
      <p:sp>
        <p:nvSpPr>
          <p:cNvPr id="8" name="Pfeil nach rechts 7">
            <a:extLst>
              <a:ext uri="{FF2B5EF4-FFF2-40B4-BE49-F238E27FC236}">
                <a16:creationId xmlns:a16="http://schemas.microsoft.com/office/drawing/2014/main" id="{EC2011FE-9081-D147-A0D8-B71CC6FA4038}"/>
              </a:ext>
            </a:extLst>
          </p:cNvPr>
          <p:cNvSpPr/>
          <p:nvPr/>
        </p:nvSpPr>
        <p:spPr>
          <a:xfrm>
            <a:off x="4695315" y="2129433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1DEB014-776D-BC69-5886-C42ACED1B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9" y="1587397"/>
            <a:ext cx="5341654" cy="239362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4E73A15F-08A5-4BBF-27C7-D3F9F7F1A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8885" y="1656268"/>
            <a:ext cx="3403146" cy="228363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11" name="Pfeil nach rechts 10">
            <a:extLst>
              <a:ext uri="{FF2B5EF4-FFF2-40B4-BE49-F238E27FC236}">
                <a16:creationId xmlns:a16="http://schemas.microsoft.com/office/drawing/2014/main" id="{11F96111-F74B-524B-711C-9AFBD0B88F78}"/>
              </a:ext>
            </a:extLst>
          </p:cNvPr>
          <p:cNvSpPr/>
          <p:nvPr/>
        </p:nvSpPr>
        <p:spPr>
          <a:xfrm>
            <a:off x="5425713" y="2640192"/>
            <a:ext cx="198311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E601D7F-4545-EA73-59D4-BA534CA98161}"/>
              </a:ext>
            </a:extLst>
          </p:cNvPr>
          <p:cNvSpPr txBox="1"/>
          <p:nvPr/>
        </p:nvSpPr>
        <p:spPr>
          <a:xfrm>
            <a:off x="981401" y="4102728"/>
            <a:ext cx="685514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Goals: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70C0"/>
                </a:solidFill>
              </a:rPr>
              <a:t>TCI whitepaper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70C0"/>
                </a:solidFill>
              </a:rPr>
              <a:t>Potentially: TCI – Network of Experts on advisory board of submitted- project proposal </a:t>
            </a:r>
          </a:p>
        </p:txBody>
      </p:sp>
    </p:spTree>
    <p:extLst>
      <p:ext uri="{BB962C8B-B14F-4D97-AF65-F5344CB8AC3E}">
        <p14:creationId xmlns:p14="http://schemas.microsoft.com/office/powerpoint/2010/main" val="211973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20F95502-65C6-482A-9B40-DDCB8DAA9D75}"/>
              </a:ext>
            </a:extLst>
          </p:cNvPr>
          <p:cNvGrpSpPr/>
          <p:nvPr/>
        </p:nvGrpSpPr>
        <p:grpSpPr>
          <a:xfrm>
            <a:off x="43" y="0"/>
            <a:ext cx="9143915" cy="534927"/>
            <a:chOff x="-324644" y="2222500"/>
            <a:chExt cx="22261685" cy="1302327"/>
          </a:xfrm>
        </p:grpSpPr>
        <p:sp>
          <p:nvSpPr>
            <p:cNvPr id="2" name="object 2"/>
            <p:cNvSpPr/>
            <p:nvPr/>
          </p:nvSpPr>
          <p:spPr>
            <a:xfrm>
              <a:off x="-324644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D60C53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" name="object 3"/>
            <p:cNvSpPr/>
            <p:nvPr/>
          </p:nvSpPr>
          <p:spPr>
            <a:xfrm>
              <a:off x="16363156" y="2222500"/>
              <a:ext cx="5573885" cy="1302327"/>
            </a:xfrm>
            <a:custGeom>
              <a:avLst/>
              <a:gdLst/>
              <a:ahLst/>
              <a:cxnLst/>
              <a:rect l="l" t="t" r="r" b="b"/>
              <a:pathLst>
                <a:path w="1883409" h="440055">
                  <a:moveTo>
                    <a:pt x="0" y="0"/>
                  </a:moveTo>
                  <a:lnTo>
                    <a:pt x="0" y="439737"/>
                  </a:lnTo>
                  <a:lnTo>
                    <a:pt x="1883155" y="439737"/>
                  </a:lnTo>
                  <a:lnTo>
                    <a:pt x="1883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3708B453-DDCE-42C1-9AB9-A8D5DDCA46AD}"/>
                </a:ext>
              </a:extLst>
            </p:cNvPr>
            <p:cNvSpPr/>
            <p:nvPr/>
          </p:nvSpPr>
          <p:spPr>
            <a:xfrm>
              <a:off x="52379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94C120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object 2">
              <a:extLst>
                <a:ext uri="{FF2B5EF4-FFF2-40B4-BE49-F238E27FC236}">
                  <a16:creationId xmlns:a16="http://schemas.microsoft.com/office/drawing/2014/main" id="{7D360C87-DA57-4F00-96B5-35199AD11657}"/>
                </a:ext>
              </a:extLst>
            </p:cNvPr>
            <p:cNvSpPr/>
            <p:nvPr/>
          </p:nvSpPr>
          <p:spPr>
            <a:xfrm>
              <a:off x="10800556" y="2222500"/>
              <a:ext cx="5600193" cy="1302327"/>
            </a:xfrm>
            <a:custGeom>
              <a:avLst/>
              <a:gdLst/>
              <a:ahLst/>
              <a:cxnLst/>
              <a:rect l="l" t="t" r="r" b="b"/>
              <a:pathLst>
                <a:path w="1892300" h="440055">
                  <a:moveTo>
                    <a:pt x="0" y="439737"/>
                  </a:moveTo>
                  <a:lnTo>
                    <a:pt x="1892300" y="439737"/>
                  </a:lnTo>
                  <a:lnTo>
                    <a:pt x="1892300" y="0"/>
                  </a:lnTo>
                  <a:lnTo>
                    <a:pt x="0" y="0"/>
                  </a:lnTo>
                  <a:lnTo>
                    <a:pt x="0" y="439737"/>
                  </a:lnTo>
                  <a:close/>
                </a:path>
              </a:pathLst>
            </a:custGeom>
            <a:solidFill>
              <a:srgbClr val="5492CD"/>
            </a:solidFill>
          </p:spPr>
          <p:txBody>
            <a:bodyPr wrap="square" lIns="0" tIns="0" rIns="0" bIns="0" rtlCol="0"/>
            <a:lstStyle/>
            <a:p>
              <a:pPr defTabSz="219913"/>
              <a:endParaRPr sz="866" dirty="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93E0503A-1A88-4956-9E20-7810E6CA4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344" y="767732"/>
            <a:ext cx="3200677" cy="1344663"/>
          </a:xfrm>
          <a:prstGeom prst="rect">
            <a:avLst/>
          </a:prstGeom>
        </p:spPr>
      </p:pic>
      <p:sp>
        <p:nvSpPr>
          <p:cNvPr id="11" name="Titre 10">
            <a:extLst>
              <a:ext uri="{FF2B5EF4-FFF2-40B4-BE49-F238E27FC236}">
                <a16:creationId xmlns:a16="http://schemas.microsoft.com/office/drawing/2014/main" id="{E43FAEC3-78E7-4BA1-A8CB-C5C3DE3DF0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6124" y="2484078"/>
            <a:ext cx="6858000" cy="1090268"/>
          </a:xfrm>
        </p:spPr>
        <p:txBody>
          <a:bodyPr>
            <a:normAutofit fontScale="90000"/>
          </a:bodyPr>
          <a:lstStyle/>
          <a:p>
            <a:r>
              <a:rPr lang="en-GB" dirty="0"/>
              <a:t>TCI Network of Experts (TCI-NE) for Destination Earth (</a:t>
            </a:r>
            <a:r>
              <a:rPr lang="en-GB" dirty="0" err="1"/>
              <a:t>DestinE</a:t>
            </a:r>
            <a:r>
              <a:rPr lang="en-GB" dirty="0"/>
              <a:t>)</a:t>
            </a:r>
          </a:p>
        </p:txBody>
      </p:sp>
      <p:sp>
        <p:nvSpPr>
          <p:cNvPr id="12" name="Sous-titre 11">
            <a:extLst>
              <a:ext uri="{FF2B5EF4-FFF2-40B4-BE49-F238E27FC236}">
                <a16:creationId xmlns:a16="http://schemas.microsoft.com/office/drawing/2014/main" id="{1AB5E5F8-6123-4408-ACD1-60A56D62F4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6124" y="3760187"/>
            <a:ext cx="6858000" cy="371683"/>
          </a:xfrm>
        </p:spPr>
        <p:txBody>
          <a:bodyPr/>
          <a:lstStyle/>
          <a:p>
            <a:pPr algn="ctr"/>
            <a:r>
              <a:rPr lang="en-GB" dirty="0"/>
              <a:t>March 1st</a:t>
            </a:r>
            <a:r>
              <a:rPr lang="en-GB" baseline="30000" dirty="0"/>
              <a:t>  </a:t>
            </a:r>
            <a:r>
              <a:rPr lang="en-GB" dirty="0"/>
              <a:t>2022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-968146" y="209391"/>
            <a:ext cx="8138352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Next step:</a:t>
            </a:r>
          </a:p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 - Network of Experts (TCI-NE): 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Consultancy for Destination Earth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8A10434-CC09-B441-BB49-38014FFE8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096" y="1"/>
            <a:ext cx="9254096" cy="508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43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-968146" y="209391"/>
            <a:ext cx="8138352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Next step:</a:t>
            </a:r>
          </a:p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 - Network of Experts (TCI-NE): 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Consultancy for Destination Earth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35E2EE8-F8CD-664F-BDCA-D7B9851C3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68"/>
            <a:ext cx="9144000" cy="511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11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F5B9A2B-C01A-7B48-983C-B3B954CC5639}"/>
              </a:ext>
            </a:extLst>
          </p:cNvPr>
          <p:cNvSpPr txBox="1">
            <a:spLocks/>
          </p:cNvSpPr>
          <p:nvPr/>
        </p:nvSpPr>
        <p:spPr>
          <a:xfrm>
            <a:off x="-968146" y="209391"/>
            <a:ext cx="8138352" cy="53630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Next step:</a:t>
            </a:r>
          </a:p>
          <a:p>
            <a:pPr algn="ctr" defTabSz="219913"/>
            <a:r>
              <a:rPr lang="en-GB" sz="1347" b="1" kern="0" dirty="0">
                <a:solidFill>
                  <a:prstClr val="white"/>
                </a:solidFill>
              </a:rPr>
              <a:t>TransContinuum-Initiative - Network of Experts (TCI-NE): </a:t>
            </a:r>
          </a:p>
          <a:p>
            <a:pPr algn="ctr" defTabSz="219913"/>
            <a:r>
              <a:rPr lang="en-GB" sz="1347" kern="0" dirty="0">
                <a:solidFill>
                  <a:prstClr val="white"/>
                </a:solidFill>
              </a:rPr>
              <a:t>Consultancy for Destination Earth</a:t>
            </a:r>
          </a:p>
        </p:txBody>
      </p:sp>
      <p:sp>
        <p:nvSpPr>
          <p:cNvPr id="20" name="Shape 3871">
            <a:extLst>
              <a:ext uri="{FF2B5EF4-FFF2-40B4-BE49-F238E27FC236}">
                <a16:creationId xmlns:a16="http://schemas.microsoft.com/office/drawing/2014/main" id="{AB7E3679-E023-AA49-9788-FC92E3E0662B}"/>
              </a:ext>
            </a:extLst>
          </p:cNvPr>
          <p:cNvSpPr txBox="1">
            <a:spLocks/>
          </p:cNvSpPr>
          <p:nvPr/>
        </p:nvSpPr>
        <p:spPr>
          <a:xfrm>
            <a:off x="150723" y="996592"/>
            <a:ext cx="7877661" cy="3087326"/>
          </a:xfrm>
          <a:prstGeom prst="rect">
            <a:avLst/>
          </a:prstGeom>
        </p:spPr>
        <p:txBody>
          <a:bodyPr/>
          <a:lstStyle>
            <a:lvl1pPr marL="356433" indent="-356433" algn="l" defTabSz="1425732" rtl="0" eaLnBrk="1" latinLnBrk="0" hangingPunct="1">
              <a:lnSpc>
                <a:spcPct val="90000"/>
              </a:lnSpc>
              <a:spcBef>
                <a:spcPts val="1559"/>
              </a:spcBef>
              <a:buClr>
                <a:schemeClr val="accent2"/>
              </a:buClr>
              <a:buSzPct val="100000"/>
              <a:buFont typeface="Wingdings" panose="05000000000000000000" pitchFamily="2" charset="2"/>
              <a:buChar char="§"/>
              <a:defRPr sz="43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9299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82166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Clr>
                <a:schemeClr val="accent1"/>
              </a:buClr>
              <a:buFont typeface="Calibri" panose="020F0502020204030204" pitchFamily="34" charset="0"/>
              <a:buChar char="-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95032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Clr>
                <a:schemeClr val="accent1"/>
              </a:buClr>
              <a:buFont typeface="Calibri" panose="020F0502020204030204" pitchFamily="34" charset="0"/>
              <a:buChar char="­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07898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20764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33631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46497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59363" indent="-356433" algn="l" defTabSz="14257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Char char="•"/>
              <a:defRPr sz="28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4" indent="-171444" defTabSz="685777">
              <a:lnSpc>
                <a:spcPct val="150000"/>
              </a:lnSpc>
              <a:spcBef>
                <a:spcPts val="750"/>
              </a:spcBef>
              <a:buClr>
                <a:srgbClr val="FF7300"/>
              </a:buClr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TCI partners to engage in consultancy project for Destination Earth   </a:t>
            </a:r>
          </a:p>
          <a:p>
            <a:pPr marL="171444" indent="-171444" defTabSz="685777">
              <a:lnSpc>
                <a:spcPct val="150000"/>
              </a:lnSpc>
              <a:spcBef>
                <a:spcPts val="750"/>
              </a:spcBef>
              <a:buClr>
                <a:srgbClr val="FF7300"/>
              </a:buClr>
            </a:pPr>
            <a:r>
              <a:rPr lang="en-US" sz="1600" dirty="0" err="1">
                <a:solidFill>
                  <a:prstClr val="black"/>
                </a:solidFill>
                <a:latin typeface="Calibri"/>
              </a:rPr>
              <a:t>DestinE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active since Jan. 2022 (Info day was on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Febr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. 28</a:t>
            </a:r>
            <a:r>
              <a:rPr lang="en-US" sz="1600" baseline="30000" dirty="0">
                <a:solidFill>
                  <a:prstClr val="black"/>
                </a:solidFill>
                <a:latin typeface="Calibri"/>
              </a:rPr>
              <a:t>th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)</a:t>
            </a:r>
          </a:p>
          <a:p>
            <a:pPr marL="171444" indent="-171444" defTabSz="685777">
              <a:lnSpc>
                <a:spcPct val="150000"/>
              </a:lnSpc>
              <a:spcBef>
                <a:spcPts val="750"/>
              </a:spcBef>
              <a:buClr>
                <a:srgbClr val="FF7300"/>
              </a:buClr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Project scope: “Generate a SRA like document tailored to the needs of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DestinE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”</a:t>
            </a:r>
          </a:p>
          <a:p>
            <a:pPr marL="514333" lvl="1" indent="-171444" defTabSz="685777">
              <a:lnSpc>
                <a:spcPct val="150000"/>
              </a:lnSpc>
              <a:spcBef>
                <a:spcPts val="375"/>
              </a:spcBef>
              <a:buClr>
                <a:srgbClr val="5692CE"/>
              </a:buClr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In-depth interactive analysis of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DestinE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technical implementation plans </a:t>
            </a:r>
          </a:p>
          <a:p>
            <a:pPr marL="514333" lvl="1" indent="-171444" defTabSz="685777">
              <a:lnSpc>
                <a:spcPct val="150000"/>
              </a:lnSpc>
              <a:spcBef>
                <a:spcPts val="375"/>
              </a:spcBef>
              <a:buClr>
                <a:srgbClr val="5692CE"/>
              </a:buClr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Identify R&amp;I priorities supporting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DestinE’s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7- year roadmap</a:t>
            </a:r>
          </a:p>
          <a:p>
            <a:pPr marL="514333" lvl="1" indent="-171444" defTabSz="685777">
              <a:lnSpc>
                <a:spcPct val="150000"/>
              </a:lnSpc>
              <a:spcBef>
                <a:spcPts val="375"/>
              </a:spcBef>
              <a:buClr>
                <a:srgbClr val="5692CE"/>
              </a:buClr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Recommend priorities for calls issued by </a:t>
            </a:r>
            <a:r>
              <a:rPr lang="en-US" sz="1600" dirty="0" err="1">
                <a:solidFill>
                  <a:prstClr val="black"/>
                </a:solidFill>
                <a:latin typeface="Calibri"/>
              </a:rPr>
              <a:t>DestinE</a:t>
            </a:r>
            <a:r>
              <a:rPr lang="en-US" sz="1600" dirty="0">
                <a:solidFill>
                  <a:prstClr val="black"/>
                </a:solidFill>
                <a:latin typeface="Calibri"/>
              </a:rPr>
              <a:t> in phase 2 and 3 ( 2025+) </a:t>
            </a:r>
          </a:p>
          <a:p>
            <a:pPr marL="171444" indent="-171444" defTabSz="685777">
              <a:lnSpc>
                <a:spcPct val="150000"/>
              </a:lnSpc>
              <a:spcBef>
                <a:spcPts val="750"/>
              </a:spcBef>
              <a:buClr>
                <a:srgbClr val="FF7300"/>
              </a:buClr>
              <a:buFont typeface="Wingdings" panose="05000000000000000000" pitchFamily="2" charset="2"/>
              <a:buChar char="Ø"/>
            </a:pPr>
            <a:endParaRPr lang="en-US" sz="1347" dirty="0">
              <a:solidFill>
                <a:prstClr val="black"/>
              </a:solidFill>
              <a:latin typeface="Calibri"/>
            </a:endParaRPr>
          </a:p>
          <a:p>
            <a:pPr marL="0" indent="0" defTabSz="685777">
              <a:spcBef>
                <a:spcPts val="750"/>
              </a:spcBef>
              <a:buClr>
                <a:srgbClr val="FF7300"/>
              </a:buClr>
              <a:buNone/>
            </a:pPr>
            <a:endParaRPr lang="en-US" sz="21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6491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TCI">
      <a:dk1>
        <a:sysClr val="windowText" lastClr="000000"/>
      </a:dk1>
      <a:lt1>
        <a:sysClr val="window" lastClr="FFFFFF"/>
      </a:lt1>
      <a:dk2>
        <a:srgbClr val="49515B"/>
      </a:dk2>
      <a:lt2>
        <a:srgbClr val="E7E6E6"/>
      </a:lt2>
      <a:accent1>
        <a:srgbClr val="5692CE"/>
      </a:accent1>
      <a:accent2>
        <a:srgbClr val="FF7300"/>
      </a:accent2>
      <a:accent3>
        <a:srgbClr val="A5A5A5"/>
      </a:accent3>
      <a:accent4>
        <a:srgbClr val="95C11F"/>
      </a:accent4>
      <a:accent5>
        <a:srgbClr val="D60B52"/>
      </a:accent5>
      <a:accent6>
        <a:srgbClr val="3F79BE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CI_PPT-Template_final" id="{C3534F68-0B1E-423D-8B2F-C2590FD96DFA}" vid="{385E59AF-3974-4C7C-A9D0-BE82DF92542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ETP4HPC new">
      <a:dk1>
        <a:srgbClr val="13294B"/>
      </a:dk1>
      <a:lt1>
        <a:srgbClr val="FFFFFF"/>
      </a:lt1>
      <a:dk2>
        <a:srgbClr val="000000"/>
      </a:dk2>
      <a:lt2>
        <a:srgbClr val="CCCCCC"/>
      </a:lt2>
      <a:accent1>
        <a:srgbClr val="13294B"/>
      </a:accent1>
      <a:accent2>
        <a:srgbClr val="FF5900"/>
      </a:accent2>
      <a:accent3>
        <a:srgbClr val="00B299"/>
      </a:accent3>
      <a:accent4>
        <a:srgbClr val="4B92DB"/>
      </a:accent4>
      <a:accent5>
        <a:srgbClr val="475959"/>
      </a:accent5>
      <a:accent6>
        <a:srgbClr val="C3167C"/>
      </a:accent6>
      <a:hlink>
        <a:srgbClr val="4B92DB"/>
      </a:hlink>
      <a:folHlink>
        <a:srgbClr val="6611CC"/>
      </a:folHlink>
    </a:clrScheme>
    <a:fontScheme name="ETP4HPC">
      <a:majorFont>
        <a:latin typeface="Druk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84025D4A3ABE4DA1AEF5CE85EAAC0F" ma:contentTypeVersion="13" ma:contentTypeDescription="Create a new document." ma:contentTypeScope="" ma:versionID="5cf03344aca44ab7cf6ee4af451bb406">
  <xsd:schema xmlns:xsd="http://www.w3.org/2001/XMLSchema" xmlns:xs="http://www.w3.org/2001/XMLSchema" xmlns:p="http://schemas.microsoft.com/office/2006/metadata/properties" xmlns:ns3="a357b76f-2e04-41a4-b871-e8bf0664d481" xmlns:ns4="49fe337d-7f34-4d50-9b23-c03e05781548" targetNamespace="http://schemas.microsoft.com/office/2006/metadata/properties" ma:root="true" ma:fieldsID="581183155d4c878bf81772696433dd10" ns3:_="" ns4:_="">
    <xsd:import namespace="a357b76f-2e04-41a4-b871-e8bf0664d481"/>
    <xsd:import namespace="49fe337d-7f34-4d50-9b23-c03e0578154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57b76f-2e04-41a4-b871-e8bf0664d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fe337d-7f34-4d50-9b23-c03e0578154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7BBB64-0DB2-4CEE-8FAD-8B0295B102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57b76f-2e04-41a4-b871-e8bf0664d481"/>
    <ds:schemaRef ds:uri="49fe337d-7f34-4d50-9b23-c03e057815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EFE4B-EADF-443F-95BC-DB6C869AD630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a357b76f-2e04-41a4-b871-e8bf0664d481"/>
    <ds:schemaRef ds:uri="http://purl.org/dc/elements/1.1/"/>
    <ds:schemaRef ds:uri="http://schemas.openxmlformats.org/package/2006/metadata/core-properties"/>
    <ds:schemaRef ds:uri="http://www.w3.org/XML/1998/namespace"/>
    <ds:schemaRef ds:uri="49fe337d-7f34-4d50-9b23-c03e05781548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4E6FC70-80BD-4D9C-918A-1973B2C47A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Office</Template>
  <TotalTime>0</TotalTime>
  <Words>533</Words>
  <Application>Microsoft Macintosh PowerPoint</Application>
  <PresentationFormat>Bildschirmpräsentation (16:9)</PresentationFormat>
  <Paragraphs>90</Paragraphs>
  <Slides>10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Verdana</vt:lpstr>
      <vt:lpstr>Wingdings</vt:lpstr>
      <vt:lpstr>Office</vt:lpstr>
      <vt:lpstr>TCI update</vt:lpstr>
      <vt:lpstr>Transcontinuum Initiative (TCI)</vt:lpstr>
      <vt:lpstr>First steps: Digital Twin use case analysis</vt:lpstr>
      <vt:lpstr>PowerPoint-Präsentation</vt:lpstr>
      <vt:lpstr>PowerPoint-Präsentation</vt:lpstr>
      <vt:lpstr>TCI Network of Experts (TCI-NE) for Destination Earth (DestinE)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Michael Malms</dc:creator>
  <cp:lastModifiedBy>Michael Malms</cp:lastModifiedBy>
  <cp:revision>138</cp:revision>
  <cp:lastPrinted>2022-01-22T13:44:56Z</cp:lastPrinted>
  <dcterms:created xsi:type="dcterms:W3CDTF">2020-12-10T11:15:37Z</dcterms:created>
  <dcterms:modified xsi:type="dcterms:W3CDTF">2022-04-23T07:26:25Z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463cba9-5f6c-478d-9329-7b2295e4e8ed_Enabled">
    <vt:lpwstr>true</vt:lpwstr>
  </property>
  <property fmtid="{D5CDD505-2E9C-101B-9397-08002B2CF9AE}" pid="3" name="MSIP_Label_e463cba9-5f6c-478d-9329-7b2295e4e8ed_SetDate">
    <vt:lpwstr>2020-06-03T09:26:20Z</vt:lpwstr>
  </property>
  <property fmtid="{D5CDD505-2E9C-101B-9397-08002B2CF9AE}" pid="4" name="MSIP_Label_e463cba9-5f6c-478d-9329-7b2295e4e8ed_Method">
    <vt:lpwstr>Standard</vt:lpwstr>
  </property>
  <property fmtid="{D5CDD505-2E9C-101B-9397-08002B2CF9AE}" pid="5" name="MSIP_Label_e463cba9-5f6c-478d-9329-7b2295e4e8ed_Name">
    <vt:lpwstr>All Employees_2</vt:lpwstr>
  </property>
  <property fmtid="{D5CDD505-2E9C-101B-9397-08002B2CF9AE}" pid="6" name="MSIP_Label_e463cba9-5f6c-478d-9329-7b2295e4e8ed_SiteId">
    <vt:lpwstr>33440fc6-b7c7-412c-bb73-0e70b0198d5a</vt:lpwstr>
  </property>
  <property fmtid="{D5CDD505-2E9C-101B-9397-08002B2CF9AE}" pid="7" name="MSIP_Label_e463cba9-5f6c-478d-9329-7b2295e4e8ed_ActionId">
    <vt:lpwstr>ce1e4392-1152-40cf-8799-97f52975876d</vt:lpwstr>
  </property>
  <property fmtid="{D5CDD505-2E9C-101B-9397-08002B2CF9AE}" pid="8" name="MSIP_Label_e463cba9-5f6c-478d-9329-7b2295e4e8ed_ContentBits">
    <vt:lpwstr>0</vt:lpwstr>
  </property>
  <property fmtid="{D5CDD505-2E9C-101B-9397-08002B2CF9AE}" pid="9" name="ContentTypeId">
    <vt:lpwstr>0x0101003184025D4A3ABE4DA1AEF5CE85EAAC0F</vt:lpwstr>
  </property>
</Properties>
</file>