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12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66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3"/>
    <p:restoredTop sz="87483"/>
  </p:normalViewPr>
  <p:slideViewPr>
    <p:cSldViewPr snapToGrid="0" snapToObjects="1">
      <p:cViewPr varScale="1">
        <p:scale>
          <a:sx n="114" d="100"/>
          <a:sy n="114" d="100"/>
        </p:scale>
        <p:origin x="8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968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4415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3595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9217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sz="1200" dirty="0">
              <a:effectLst/>
            </a:endParaRPr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060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8260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9.pn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A picture containing drawing&#10;&#10;Description automatically generated"/>
          <p:cNvPicPr preferRelativeResize="0"/>
          <p:nvPr/>
        </p:nvPicPr>
        <p:blipFill rotWithShape="1">
          <a:blip r:embed="rId2">
            <a:alphaModFix amt="6000"/>
          </a:blip>
          <a:srcRect l="8653" t="-11737" r="-6399" b="11433"/>
          <a:stretch/>
        </p:blipFill>
        <p:spPr>
          <a:xfrm rot="10800000">
            <a:off x="-1116000" y="0"/>
            <a:ext cx="8424000" cy="9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3092901" y="2971307"/>
            <a:ext cx="8810297" cy="738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3089531" y="3849641"/>
            <a:ext cx="8810297" cy="448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9" name="Google Shape;19;p2"/>
          <p:cNvGrpSpPr/>
          <p:nvPr/>
        </p:nvGrpSpPr>
        <p:grpSpPr>
          <a:xfrm>
            <a:off x="1" y="6721475"/>
            <a:ext cx="12191999" cy="136526"/>
            <a:chOff x="1" y="6721475"/>
            <a:chExt cx="12191999" cy="136526"/>
          </a:xfrm>
        </p:grpSpPr>
        <p:sp>
          <p:nvSpPr>
            <p:cNvPr id="20" name="Google Shape;20;p2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" name="Google Shape;22;p2"/>
          <p:cNvSpPr/>
          <p:nvPr/>
        </p:nvSpPr>
        <p:spPr>
          <a:xfrm>
            <a:off x="9031246" y="3708236"/>
            <a:ext cx="2871952" cy="45719"/>
          </a:xfrm>
          <a:prstGeom prst="rect">
            <a:avLst/>
          </a:prstGeom>
          <a:solidFill>
            <a:srgbClr val="0269A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2"/>
          </p:nvPr>
        </p:nvSpPr>
        <p:spPr>
          <a:xfrm>
            <a:off x="3092901" y="4387759"/>
            <a:ext cx="8810625" cy="406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4" name="Google Shape;24;p2"/>
          <p:cNvGrpSpPr/>
          <p:nvPr/>
        </p:nvGrpSpPr>
        <p:grpSpPr>
          <a:xfrm>
            <a:off x="1774492" y="5994164"/>
            <a:ext cx="10253709" cy="615798"/>
            <a:chOff x="1774492" y="5994164"/>
            <a:chExt cx="10253709" cy="615798"/>
          </a:xfrm>
        </p:grpSpPr>
        <p:pic>
          <p:nvPicPr>
            <p:cNvPr id="25" name="Google Shape;25;p2" descr="A close up of a sign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738167" y="6028478"/>
              <a:ext cx="1165282" cy="5437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2" descr="A close up of a logo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487264" y="6032280"/>
              <a:ext cx="575493" cy="5492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2" descr="A close up of a logo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191108" y="6032280"/>
              <a:ext cx="418708" cy="5399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8;p2" descr="A close up of a sign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989069" y="6114964"/>
              <a:ext cx="2039132" cy="4388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2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5217557" y="5994347"/>
              <a:ext cx="2154618" cy="585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2" descr="Logo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533208" y="5994346"/>
              <a:ext cx="591188" cy="5850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2" descr="Icon&#10;&#10;Description automatically generated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774492" y="5994164"/>
              <a:ext cx="2630077" cy="61579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 txBox="1">
            <a:spLocks noGrp="1"/>
          </p:cNvSpPr>
          <p:nvPr>
            <p:ph type="title"/>
          </p:nvPr>
        </p:nvSpPr>
        <p:spPr>
          <a:xfrm>
            <a:off x="839788" y="987424"/>
            <a:ext cx="3932237" cy="580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1"/>
          </p:nvPr>
        </p:nvSpPr>
        <p:spPr>
          <a:xfrm>
            <a:off x="838200" y="1671246"/>
            <a:ext cx="3932237" cy="4189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AutoNum type="arabicPeriod"/>
              <a:defRPr sz="2400" b="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8" name="Google Shape;38;p3"/>
          <p:cNvGrpSpPr/>
          <p:nvPr/>
        </p:nvGrpSpPr>
        <p:grpSpPr>
          <a:xfrm>
            <a:off x="1" y="0"/>
            <a:ext cx="12191999" cy="136526"/>
            <a:chOff x="1" y="6721475"/>
            <a:chExt cx="12191999" cy="136526"/>
          </a:xfrm>
        </p:grpSpPr>
        <p:sp>
          <p:nvSpPr>
            <p:cNvPr id="39" name="Google Shape;39;p3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" name="Google Shape;41;p3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42" name="Google Shape;42;p3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Google Shape;43;p3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3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3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3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3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p3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 b="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52" name="Google Shape;52;p4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53" name="Google Shape;53;p4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" name="Google Shape;55;p4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57" name="Google Shape;57;p4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58" name="Google Shape;58;p4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4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4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4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4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4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4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"/>
          <p:cNvSpPr txBox="1"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7" name="Google Shape;67;p5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68" name="Google Shape;68;p5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" name="Google Shape;70;p5"/>
          <p:cNvSpPr>
            <a:spLocks noGrp="1"/>
          </p:cNvSpPr>
          <p:nvPr>
            <p:ph type="pic" idx="2"/>
          </p:nvPr>
        </p:nvSpPr>
        <p:spPr>
          <a:xfrm>
            <a:off x="836612" y="2140529"/>
            <a:ext cx="3932237" cy="3730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body" idx="1"/>
          </p:nvPr>
        </p:nvSpPr>
        <p:spPr>
          <a:xfrm>
            <a:off x="4916488" y="987424"/>
            <a:ext cx="6435724" cy="4883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5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5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74" name="Google Shape;74;p5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75" name="Google Shape;75;p5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p5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" name="Google Shape;77;p5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" name="Google Shape;78;p5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" name="Google Shape;79;p5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5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5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85" name="Google Shape;85;p6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86" name="Google Shape;86;p6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6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6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6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90" name="Google Shape;90;p6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91" name="Google Shape;91;p6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6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6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6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6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6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p6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7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100" name="Google Shape;100;p7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7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2" name="Google Shape;102;p7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7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04" name="Google Shape;104;p7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105" name="Google Shape;105;p7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" name="Google Shape;106;p7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Google Shape;107;p7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7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7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7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7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115" name="Google Shape;115;p8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116" name="Google Shape;116;p8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8"/>
          <p:cNvSpPr txBox="1">
            <a:spLocks noGrp="1"/>
          </p:cNvSpPr>
          <p:nvPr>
            <p:ph type="body" idx="2"/>
          </p:nvPr>
        </p:nvSpPr>
        <p:spPr>
          <a:xfrm>
            <a:off x="618111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8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8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1" name="Google Shape;121;p8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122" name="Google Shape;122;p8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8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p8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8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8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8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8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135" name="Google Shape;135;p9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136" name="Google Shape;136;p9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9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" name="Google Shape;138;p9"/>
          <p:cNvSpPr/>
          <p:nvPr/>
        </p:nvSpPr>
        <p:spPr>
          <a:xfrm>
            <a:off x="0" y="6421821"/>
            <a:ext cx="12192000" cy="475080"/>
          </a:xfrm>
          <a:prstGeom prst="rect">
            <a:avLst/>
          </a:prstGeom>
          <a:solidFill>
            <a:srgbClr val="DFDDD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9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40" name="Google Shape;140;p9"/>
          <p:cNvGrpSpPr/>
          <p:nvPr/>
        </p:nvGrpSpPr>
        <p:grpSpPr>
          <a:xfrm>
            <a:off x="160583" y="6497237"/>
            <a:ext cx="5427034" cy="315841"/>
            <a:chOff x="160583" y="6497237"/>
            <a:chExt cx="5427034" cy="315841"/>
          </a:xfrm>
        </p:grpSpPr>
        <p:pic>
          <p:nvPicPr>
            <p:cNvPr id="141" name="Google Shape;141;p9" descr="A close up of a logo&#10;&#10;Description automatically generat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469636" y="6511448"/>
              <a:ext cx="222342" cy="2867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9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95882" y="6511448"/>
              <a:ext cx="305598" cy="2916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9" descr="A close up of a sign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68102" y="6502145"/>
              <a:ext cx="634394" cy="2960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9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2355" y="6549547"/>
              <a:ext cx="1155262" cy="248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9" descr="Logo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62080" y="6502145"/>
              <a:ext cx="304995" cy="301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9" descr="A black and white logo&#10;&#10;Description automatically generated with low confidenc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32099" y="6504757"/>
              <a:ext cx="1098759" cy="298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9" descr="Icon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60583" y="6497237"/>
              <a:ext cx="1348956" cy="31584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0" descr="A picture containing drawing&#10;&#10;Description automatically generated"/>
          <p:cNvPicPr preferRelativeResize="0"/>
          <p:nvPr/>
        </p:nvPicPr>
        <p:blipFill rotWithShape="1">
          <a:blip r:embed="rId2">
            <a:alphaModFix amt="6000"/>
          </a:blip>
          <a:srcRect/>
          <a:stretch/>
        </p:blipFill>
        <p:spPr>
          <a:xfrm rot="10800000">
            <a:off x="-1869957" y="-1015956"/>
            <a:ext cx="8617907" cy="929564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10"/>
          <p:cNvGrpSpPr/>
          <p:nvPr/>
        </p:nvGrpSpPr>
        <p:grpSpPr>
          <a:xfrm>
            <a:off x="0" y="0"/>
            <a:ext cx="12191999" cy="136526"/>
            <a:chOff x="1" y="6721475"/>
            <a:chExt cx="12191999" cy="136526"/>
          </a:xfrm>
        </p:grpSpPr>
        <p:sp>
          <p:nvSpPr>
            <p:cNvPr id="151" name="Google Shape;151;p10"/>
            <p:cNvSpPr/>
            <p:nvPr/>
          </p:nvSpPr>
          <p:spPr>
            <a:xfrm>
              <a:off x="1" y="6721475"/>
              <a:ext cx="2320281" cy="136526"/>
            </a:xfrm>
            <a:prstGeom prst="rect">
              <a:avLst/>
            </a:prstGeom>
            <a:solidFill>
              <a:srgbClr val="FECB0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10"/>
            <p:cNvSpPr/>
            <p:nvPr/>
          </p:nvSpPr>
          <p:spPr>
            <a:xfrm>
              <a:off x="2320282" y="6721475"/>
              <a:ext cx="9871718" cy="136525"/>
            </a:xfrm>
            <a:prstGeom prst="rect">
              <a:avLst/>
            </a:prstGeom>
            <a:solidFill>
              <a:srgbClr val="0269A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3" name="Google Shape;153;p10"/>
          <p:cNvSpPr txBox="1"/>
          <p:nvPr/>
        </p:nvSpPr>
        <p:spPr>
          <a:xfrm>
            <a:off x="838200" y="2887250"/>
            <a:ext cx="10515600" cy="48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0"/>
          <p:cNvSpPr txBox="1"/>
          <p:nvPr/>
        </p:nvSpPr>
        <p:spPr>
          <a:xfrm>
            <a:off x="838200" y="4296617"/>
            <a:ext cx="10515600" cy="48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enccs.se</a:t>
            </a:r>
            <a:endParaRPr sz="32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5" name="Google Shape;155;p10"/>
          <p:cNvGrpSpPr/>
          <p:nvPr/>
        </p:nvGrpSpPr>
        <p:grpSpPr>
          <a:xfrm>
            <a:off x="774297" y="3483855"/>
            <a:ext cx="10579503" cy="610119"/>
            <a:chOff x="774297" y="3483855"/>
            <a:chExt cx="10579503" cy="610119"/>
          </a:xfrm>
        </p:grpSpPr>
        <p:pic>
          <p:nvPicPr>
            <p:cNvPr id="156" name="Google Shape;156;p10" descr="A close up of a logo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201726" y="3502093"/>
              <a:ext cx="435878" cy="5621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10" descr="A close up of a logo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469022" y="3502093"/>
              <a:ext cx="599092" cy="5717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10" descr="A close up of a sign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786837" y="3483855"/>
              <a:ext cx="1243661" cy="58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p10" descr="A close up of a sign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089033" y="3576781"/>
              <a:ext cx="2264767" cy="4874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" name="Google Shape;160;p10" descr="Logo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62168" y="3483855"/>
              <a:ext cx="597910" cy="591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p10" descr="A black and white logo&#10;&#10;Description automatically generated with low confidence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187550" y="3488976"/>
              <a:ext cx="2153999" cy="5848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p10" descr="Icon&#10;&#10;Description automatically generated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774297" y="3499585"/>
              <a:ext cx="2538638" cy="59438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1"/>
          <p:cNvSpPr txBox="1">
            <a:spLocks noGrp="1"/>
          </p:cNvSpPr>
          <p:nvPr>
            <p:ph type="ctrTitle"/>
          </p:nvPr>
        </p:nvSpPr>
        <p:spPr>
          <a:xfrm>
            <a:off x="3092901" y="2971307"/>
            <a:ext cx="8810297" cy="738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GB" dirty="0"/>
              <a:t>Existing AI tools for HPC</a:t>
            </a:r>
            <a:endParaRPr dirty="0"/>
          </a:p>
        </p:txBody>
      </p:sp>
      <p:sp>
        <p:nvSpPr>
          <p:cNvPr id="168" name="Google Shape;168;p11"/>
          <p:cNvSpPr txBox="1">
            <a:spLocks noGrp="1"/>
          </p:cNvSpPr>
          <p:nvPr>
            <p:ph type="subTitle" idx="1"/>
          </p:nvPr>
        </p:nvSpPr>
        <p:spPr>
          <a:xfrm>
            <a:off x="3089531" y="3849641"/>
            <a:ext cx="8810297" cy="448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2"/>
          </p:nvPr>
        </p:nvSpPr>
        <p:spPr>
          <a:xfrm>
            <a:off x="3092901" y="4387759"/>
            <a:ext cx="8810625" cy="406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Hossein </a:t>
            </a:r>
            <a:r>
              <a:rPr lang="en-US" dirty="0" err="1"/>
              <a:t>Ehteshami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/>
              <a:t>What is AI?</a:t>
            </a:r>
            <a:endParaRPr dirty="0"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838200" y="1673225"/>
            <a:ext cx="7175643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A robot vs. an algorithm!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Usually a large amount of data is needed.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Thanks to Internet of Things (IoT) there is </a:t>
            </a:r>
            <a:br>
              <a:rPr lang="en-US" dirty="0"/>
            </a:br>
            <a:r>
              <a:rPr lang="en-US" dirty="0"/>
              <a:t>no shortage data.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Big data market is exponentially growing.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To train a large AI, PCs and laptops are obviously</a:t>
            </a:r>
            <a:br>
              <a:rPr lang="en-US" dirty="0"/>
            </a:br>
            <a:r>
              <a:rPr lang="en-US" dirty="0"/>
              <a:t>not sufficient.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3F78D7F-DF0E-6743-AF94-BADBD27192AB}"/>
              </a:ext>
            </a:extLst>
          </p:cNvPr>
          <p:cNvGrpSpPr>
            <a:grpSpLocks noChangeAspect="1"/>
          </p:cNvGrpSpPr>
          <p:nvPr/>
        </p:nvGrpSpPr>
        <p:grpSpPr>
          <a:xfrm>
            <a:off x="8313052" y="884707"/>
            <a:ext cx="3722454" cy="2495663"/>
            <a:chOff x="6914380" y="1488018"/>
            <a:chExt cx="4694137" cy="3147114"/>
          </a:xfrm>
        </p:grpSpPr>
        <p:pic>
          <p:nvPicPr>
            <p:cNvPr id="1026" name="Picture 2" descr="Robot with AI sign">
              <a:extLst>
                <a:ext uri="{FF2B5EF4-FFF2-40B4-BE49-F238E27FC236}">
                  <a16:creationId xmlns:a16="http://schemas.microsoft.com/office/drawing/2014/main" id="{468AA0E2-9B13-7E4B-9453-617A941FE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4380" y="1488018"/>
              <a:ext cx="4602382" cy="3147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36B4E4-9A3B-DE4D-B5EA-D70E1D7F5018}"/>
                </a:ext>
              </a:extLst>
            </p:cNvPr>
            <p:cNvSpPr txBox="1"/>
            <p:nvPr/>
          </p:nvSpPr>
          <p:spPr>
            <a:xfrm>
              <a:off x="10748863" y="4247015"/>
              <a:ext cx="859654" cy="3881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SE" dirty="0">
                  <a:solidFill>
                    <a:schemeClr val="bg1"/>
                  </a:solidFill>
                </a:rPr>
                <a:t>foi.se</a:t>
              </a:r>
            </a:p>
          </p:txBody>
        </p:sp>
      </p:grpSp>
      <p:pic>
        <p:nvPicPr>
          <p:cNvPr id="1028" name="Picture 4" descr="uncaptioned">
            <a:extLst>
              <a:ext uri="{FF2B5EF4-FFF2-40B4-BE49-F238E27FC236}">
                <a16:creationId xmlns:a16="http://schemas.microsoft.com/office/drawing/2014/main" id="{1FD28359-C72D-B643-B49E-3F1D8B06D2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" t="2921" r="5365" b="11592"/>
          <a:stretch/>
        </p:blipFill>
        <p:spPr bwMode="auto">
          <a:xfrm>
            <a:off x="8200708" y="3492183"/>
            <a:ext cx="3913038" cy="273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231530" y="3955503"/>
            <a:ext cx="9214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 err="1"/>
              <a:t>forbes.com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/>
              <a:t>Programming AI:</a:t>
            </a:r>
            <a:endParaRPr dirty="0"/>
          </a:p>
        </p:txBody>
      </p:sp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5" name="Google Shape;175;p12">
            <a:extLst>
              <a:ext uri="{FF2B5EF4-FFF2-40B4-BE49-F238E27FC236}">
                <a16:creationId xmlns:a16="http://schemas.microsoft.com/office/drawing/2014/main" id="{54A1E0CD-F4CB-B344-96E2-AEA45FA7E6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0" y="1680187"/>
            <a:ext cx="751198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AI means: Machine Learning (ML) + Deep Learning (DL)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Mostly available in the form of Python libraries: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endParaRPr lang="en-US" dirty="0"/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 err="1"/>
              <a:t>PyTorch</a:t>
            </a:r>
            <a:r>
              <a:rPr lang="en-US" dirty="0"/>
              <a:t> developed by Meta (Facebook)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/>
              <a:t>TensorFlow developed by Google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 err="1"/>
              <a:t>Keras</a:t>
            </a:r>
            <a:r>
              <a:rPr lang="en-US" dirty="0"/>
              <a:t> is an API for TF developed by Francois Chollet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/>
              <a:t>Scikit-learn started in Google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/>
              <a:t>Theano developed by Uni. de Montréal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r>
              <a:rPr lang="en-US" dirty="0" err="1"/>
              <a:t>MXNet</a:t>
            </a:r>
            <a:r>
              <a:rPr lang="en-US" dirty="0"/>
              <a:t> developed at Apache</a:t>
            </a:r>
          </a:p>
          <a:p>
            <a:pPr lvl="1" indent="-381000">
              <a:spcBef>
                <a:spcPts val="0"/>
              </a:spcBef>
              <a:buSzPts val="2400"/>
              <a:buFont typeface="Wingdings" pitchFamily="2" charset="2"/>
              <a:buChar char="§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</p:txBody>
      </p:sp>
      <p:pic>
        <p:nvPicPr>
          <p:cNvPr id="1028" name="Picture 4" descr="TensorFlow Logo Vector (SVG, PDF, Ai, EPS, CDR) Free Download - Logowik.com">
            <a:extLst>
              <a:ext uri="{FF2B5EF4-FFF2-40B4-BE49-F238E27FC236}">
                <a16:creationId xmlns:a16="http://schemas.microsoft.com/office/drawing/2014/main" id="{0915F40F-9E97-A940-A2CA-9E7CB9E8D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6" t="18908" r="13814" b="10444"/>
          <a:stretch/>
        </p:blipFill>
        <p:spPr bwMode="auto">
          <a:xfrm>
            <a:off x="9752420" y="1486005"/>
            <a:ext cx="2119289" cy="154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AAFC1150-7388-FE49-BAC5-9782EE79E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269" y="3335981"/>
            <a:ext cx="2126979" cy="52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current layers">
            <a:extLst>
              <a:ext uri="{FF2B5EF4-FFF2-40B4-BE49-F238E27FC236}">
                <a16:creationId xmlns:a16="http://schemas.microsoft.com/office/drawing/2014/main" id="{1597C498-C4BE-5041-A916-6432F8C818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3" r="2650" b="6542"/>
          <a:stretch/>
        </p:blipFill>
        <p:spPr bwMode="auto">
          <a:xfrm>
            <a:off x="838200" y="5025138"/>
            <a:ext cx="2290820" cy="71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XNet: A Scalable Deep Learning Framework">
            <a:extLst>
              <a:ext uri="{FF2B5EF4-FFF2-40B4-BE49-F238E27FC236}">
                <a16:creationId xmlns:a16="http://schemas.microsoft.com/office/drawing/2014/main" id="{0B0E4E55-05B8-D647-867C-D41C5B053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446" y="4132282"/>
            <a:ext cx="1993490" cy="104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30C36CD-A44A-5544-A164-2B1C29B62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445" y="4894242"/>
            <a:ext cx="1993490" cy="107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EFAF2E8D-C5AA-5A43-ABEA-8C8AED383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12" y="5318857"/>
            <a:ext cx="1893814" cy="43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0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/>
              <a:t>How to scale training AI:</a:t>
            </a:r>
            <a:endParaRPr dirty="0"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838200" y="16732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The two main strategies to scale are: data parallelism and model parallelism.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A combination of these two can also be used, e.g. big natural language models.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 err="1"/>
              <a:t>AllReduce</a:t>
            </a:r>
            <a:r>
              <a:rPr lang="en-US" dirty="0"/>
              <a:t>, </a:t>
            </a:r>
            <a:r>
              <a:rPr lang="en-US" dirty="0" err="1"/>
              <a:t>Allgather</a:t>
            </a:r>
            <a:r>
              <a:rPr lang="en-US" dirty="0"/>
              <a:t>, Broadcast and </a:t>
            </a:r>
            <a:r>
              <a:rPr lang="en-US" dirty="0" err="1"/>
              <a:t>Alltoall</a:t>
            </a:r>
            <a:r>
              <a:rPr lang="en-US" dirty="0"/>
              <a:t> are usual four functions for parallelizing the algorithm.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</p:txBody>
      </p:sp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1DFEA1-33D8-ED40-B9E7-E2B642506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409" y="3570717"/>
            <a:ext cx="4700544" cy="245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89EF79-5ED7-5D4E-AC95-3D2C0FAF8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491" y="5223043"/>
            <a:ext cx="2163674" cy="8113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A94D74-394D-9F40-A11A-519B6D9EF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4400" y="3783354"/>
            <a:ext cx="1613535" cy="1290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E7C20B-B0F5-6A42-92C5-9D16EE8B8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907" y="3783354"/>
            <a:ext cx="32004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3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/>
              <a:t>Communication libraries:</a:t>
            </a:r>
            <a:endParaRPr dirty="0"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838200" y="1673225"/>
            <a:ext cx="8919258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/>
              <a:t>For usual CPU-based clusters we have MPI and OpenMP libraries.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Nvidia has developed NVIDIA Collective Communication Library (NCCL) for its GPU clusters. 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NCCL needs CUDA libraries in order to be functional.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AMD has similarly developed RCCL for </a:t>
            </a:r>
            <a:r>
              <a:rPr lang="en-US" dirty="0" err="1"/>
              <a:t>RoCm</a:t>
            </a:r>
            <a:r>
              <a:rPr lang="en-US" dirty="0"/>
              <a:t> GPUs.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Nvidia introduces NCCL as “</a:t>
            </a:r>
            <a:r>
              <a:rPr lang="en-GB" dirty="0"/>
              <a:t>it is a library focused on accelerating inter-GPU communication.”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endParaRPr lang="en-GB" dirty="0"/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GB" dirty="0"/>
              <a:t>Communication primitives are very similar to MPI standard.</a:t>
            </a:r>
            <a:endParaRPr lang="en-US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dirty="0"/>
          </a:p>
        </p:txBody>
      </p:sp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3074" name="Picture 2" descr="Logos &amp;amp; Brand Guidelines | NVIDIA">
            <a:extLst>
              <a:ext uri="{FF2B5EF4-FFF2-40B4-BE49-F238E27FC236}">
                <a16:creationId xmlns:a16="http://schemas.microsoft.com/office/drawing/2014/main" id="{13B578A2-462C-9244-9CD7-5BCE0B64D8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8" t="32102" r="6572" b="30859"/>
          <a:stretch/>
        </p:blipFill>
        <p:spPr bwMode="auto">
          <a:xfrm>
            <a:off x="8911761" y="2693209"/>
            <a:ext cx="2994114" cy="73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MD Logo, history, meaning, symbol, PNG">
            <a:extLst>
              <a:ext uri="{FF2B5EF4-FFF2-40B4-BE49-F238E27FC236}">
                <a16:creationId xmlns:a16="http://schemas.microsoft.com/office/drawing/2014/main" id="{04358E96-7638-B841-A548-D39705380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150" y="4202053"/>
            <a:ext cx="2653335" cy="1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/>
              <a:t>Distributed training in </a:t>
            </a:r>
            <a:r>
              <a:rPr lang="en-US" dirty="0" err="1"/>
              <a:t>PyTorch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838200" y="16732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 err="1"/>
              <a:t>PyTorch</a:t>
            </a:r>
            <a:r>
              <a:rPr lang="en-US" dirty="0"/>
              <a:t> supports distributed training for built-in backends NCCL and MPI.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One can implement data or model parallelism within </a:t>
            </a:r>
            <a:r>
              <a:rPr lang="en-US" dirty="0" err="1"/>
              <a:t>PyTorch</a:t>
            </a:r>
            <a:r>
              <a:rPr lang="en-US" dirty="0"/>
              <a:t>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We have successfully trained Nvidia language models on a HPC system with and without containers.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dirty="0"/>
          </a:p>
        </p:txBody>
      </p:sp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29A099-2A1E-A14C-898A-D6814511B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478115"/>
              </p:ext>
            </p:extLst>
          </p:nvPr>
        </p:nvGraphicFramePr>
        <p:xfrm>
          <a:off x="5420841" y="3429000"/>
          <a:ext cx="5831707" cy="29121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3101">
                  <a:extLst>
                    <a:ext uri="{9D8B030D-6E8A-4147-A177-3AD203B41FA5}">
                      <a16:colId xmlns:a16="http://schemas.microsoft.com/office/drawing/2014/main" val="184635367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285689968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4055230404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3055391263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1451109797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247988329"/>
                    </a:ext>
                  </a:extLst>
                </a:gridCol>
                <a:gridCol w="833101">
                  <a:extLst>
                    <a:ext uri="{9D8B030D-6E8A-4147-A177-3AD203B41FA5}">
                      <a16:colId xmlns:a16="http://schemas.microsoft.com/office/drawing/2014/main" val="2777736327"/>
                    </a:ext>
                  </a:extLst>
                </a:gridCol>
              </a:tblGrid>
              <a:tr h="339415"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Backend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6C6C6D"/>
                          </a:solidFill>
                          <a:effectLst/>
                        </a:rPr>
                        <a:t>gloo</a:t>
                      </a:r>
                      <a:endParaRPr lang="en-GB" sz="1100" b="0">
                        <a:solidFill>
                          <a:srgbClr val="262626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S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6C6C6D"/>
                          </a:solidFill>
                          <a:effectLst/>
                        </a:rPr>
                        <a:t>mpi</a:t>
                      </a:r>
                      <a:endParaRPr lang="en-GB" sz="1100" b="0">
                        <a:solidFill>
                          <a:srgbClr val="262626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S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6C6C6D"/>
                          </a:solidFill>
                          <a:effectLst/>
                        </a:rPr>
                        <a:t>nccl</a:t>
                      </a:r>
                      <a:endParaRPr lang="en-GB" sz="1100" b="0">
                        <a:solidFill>
                          <a:srgbClr val="262626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487134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Device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CPU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GPU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CPU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GPU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CPU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GPU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394381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send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 dirty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 dirty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 dirty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5139506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recv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0476436"/>
                  </a:ext>
                </a:extLst>
              </a:tr>
              <a:tr h="339415">
                <a:tc>
                  <a:txBody>
                    <a:bodyPr/>
                    <a:lstStyle/>
                    <a:p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broadcast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 dirty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1166663"/>
                  </a:ext>
                </a:extLst>
              </a:tr>
              <a:tr h="339415">
                <a:tc>
                  <a:txBody>
                    <a:bodyPr/>
                    <a:lstStyle/>
                    <a:p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all_reduce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4938078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r>
                        <a:rPr lang="en-GB" sz="1100" b="0">
                          <a:solidFill>
                            <a:srgbClr val="262626"/>
                          </a:solidFill>
                          <a:effectLst/>
                        </a:rPr>
                        <a:t>reduce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617058"/>
                  </a:ext>
                </a:extLst>
              </a:tr>
              <a:tr h="339415">
                <a:tc>
                  <a:txBody>
                    <a:bodyPr/>
                    <a:lstStyle/>
                    <a:p>
                      <a:r>
                        <a:rPr lang="en-GB" sz="1100" b="0" dirty="0" err="1">
                          <a:solidFill>
                            <a:srgbClr val="262626"/>
                          </a:solidFill>
                          <a:effectLst/>
                        </a:rPr>
                        <a:t>all_gather</a:t>
                      </a:r>
                      <a:endParaRPr lang="en-GB" sz="1100" b="0" dirty="0">
                        <a:solidFill>
                          <a:srgbClr val="262626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3881405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rgbClr val="262626"/>
                          </a:solidFill>
                          <a:effectLst/>
                        </a:rPr>
                        <a:t>gather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0421100"/>
                  </a:ext>
                </a:extLst>
              </a:tr>
              <a:tr h="257448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rgbClr val="262626"/>
                          </a:solidFill>
                          <a:effectLst/>
                        </a:rPr>
                        <a:t>scatter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SE" sz="1100" b="0" dirty="0">
                          <a:solidFill>
                            <a:srgbClr val="262626"/>
                          </a:solidFill>
                          <a:effectLst/>
                        </a:rPr>
                        <a:t>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8205873"/>
                  </a:ext>
                </a:extLst>
              </a:tr>
            </a:tbl>
          </a:graphicData>
        </a:graphic>
      </p:graphicFrame>
      <p:pic>
        <p:nvPicPr>
          <p:cNvPr id="8" name="Picture 8">
            <a:extLst>
              <a:ext uri="{FF2B5EF4-FFF2-40B4-BE49-F238E27FC236}">
                <a16:creationId xmlns:a16="http://schemas.microsoft.com/office/drawing/2014/main" id="{2DA330B3-82A2-A342-914F-D2DCDA99B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821" y="805411"/>
            <a:ext cx="2126979" cy="52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37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Distributed training in TensorFlow:</a:t>
            </a:r>
            <a:endParaRPr dirty="0"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838200" y="16732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TensorFlow supports the distributed training on machine with NCCL built-in backend.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MPI is not natively supported in TensorFlow, i.e. it is geared towards GPU usage.</a:t>
            </a: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US" dirty="0"/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There are several strategies to distribute the learning of the network.</a:t>
            </a:r>
          </a:p>
        </p:txBody>
      </p:sp>
      <p:sp>
        <p:nvSpPr>
          <p:cNvPr id="176" name="Google Shape;176;p12"/>
          <p:cNvSpPr txBox="1">
            <a:spLocks noGrp="1"/>
          </p:cNvSpPr>
          <p:nvPr>
            <p:ph type="sldNum" idx="12"/>
          </p:nvPr>
        </p:nvSpPr>
        <p:spPr>
          <a:xfrm>
            <a:off x="8612188" y="646760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3D522B-6066-EF45-9CFB-A0BCCD81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56320"/>
              </p:ext>
            </p:extLst>
          </p:nvPr>
        </p:nvGraphicFramePr>
        <p:xfrm>
          <a:off x="1485523" y="4308065"/>
          <a:ext cx="8664618" cy="182277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44103">
                  <a:extLst>
                    <a:ext uri="{9D8B030D-6E8A-4147-A177-3AD203B41FA5}">
                      <a16:colId xmlns:a16="http://schemas.microsoft.com/office/drawing/2014/main" val="510929023"/>
                    </a:ext>
                  </a:extLst>
                </a:gridCol>
                <a:gridCol w="1444103">
                  <a:extLst>
                    <a:ext uri="{9D8B030D-6E8A-4147-A177-3AD203B41FA5}">
                      <a16:colId xmlns:a16="http://schemas.microsoft.com/office/drawing/2014/main" val="4271860236"/>
                    </a:ext>
                  </a:extLst>
                </a:gridCol>
                <a:gridCol w="1444103">
                  <a:extLst>
                    <a:ext uri="{9D8B030D-6E8A-4147-A177-3AD203B41FA5}">
                      <a16:colId xmlns:a16="http://schemas.microsoft.com/office/drawing/2014/main" val="1453716359"/>
                    </a:ext>
                  </a:extLst>
                </a:gridCol>
                <a:gridCol w="1444103">
                  <a:extLst>
                    <a:ext uri="{9D8B030D-6E8A-4147-A177-3AD203B41FA5}">
                      <a16:colId xmlns:a16="http://schemas.microsoft.com/office/drawing/2014/main" val="2528894604"/>
                    </a:ext>
                  </a:extLst>
                </a:gridCol>
                <a:gridCol w="1444103">
                  <a:extLst>
                    <a:ext uri="{9D8B030D-6E8A-4147-A177-3AD203B41FA5}">
                      <a16:colId xmlns:a16="http://schemas.microsoft.com/office/drawing/2014/main" val="4190822104"/>
                    </a:ext>
                  </a:extLst>
                </a:gridCol>
                <a:gridCol w="1444103">
                  <a:extLst>
                    <a:ext uri="{9D8B030D-6E8A-4147-A177-3AD203B41FA5}">
                      <a16:colId xmlns:a16="http://schemas.microsoft.com/office/drawing/2014/main" val="854326004"/>
                    </a:ext>
                  </a:extLst>
                </a:gridCol>
              </a:tblGrid>
              <a:tr h="50720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dirty="0">
                          <a:effectLst/>
                        </a:rPr>
                        <a:t>Training API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dirty="0" err="1">
                          <a:effectLst/>
                        </a:rPr>
                        <a:t>MirroredStrategy</a:t>
                      </a:r>
                      <a:endParaRPr lang="en-GB" sz="13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>
                          <a:effectLst/>
                        </a:rPr>
                        <a:t>TPUStrategy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>
                          <a:effectLst/>
                        </a:rPr>
                        <a:t>MultiWorkerMirroredStrategy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dirty="0" err="1">
                          <a:effectLst/>
                        </a:rPr>
                        <a:t>CentralStorageStrategy</a:t>
                      </a:r>
                      <a:endParaRPr lang="en-GB" sz="13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dirty="0" err="1">
                          <a:effectLst/>
                        </a:rPr>
                        <a:t>ParameterServerStrategy</a:t>
                      </a:r>
                      <a:endParaRPr lang="en-GB" sz="13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9391854"/>
                  </a:ext>
                </a:extLst>
              </a:tr>
              <a:tr h="507206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 dirty="0" err="1">
                          <a:effectLst/>
                        </a:rPr>
                        <a:t>Keras</a:t>
                      </a:r>
                      <a:r>
                        <a:rPr lang="en-GB" sz="1300" b="0" dirty="0">
                          <a:effectLst/>
                        </a:rPr>
                        <a:t> Model.fit</a:t>
                      </a:r>
                      <a:endParaRPr lang="en-GB" sz="13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Experimental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effectLst/>
                        </a:rPr>
                        <a:t>Experimental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837330"/>
                  </a:ext>
                </a:extLst>
              </a:tr>
              <a:tr h="507206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>
                          <a:effectLst/>
                        </a:rPr>
                        <a:t>Custom training loop</a:t>
                      </a:r>
                      <a:endParaRPr lang="en-GB" sz="130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Experimental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Experimental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226833"/>
                  </a:ext>
                </a:extLst>
              </a:tr>
              <a:tr h="301153"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b="0">
                          <a:effectLst/>
                        </a:rPr>
                        <a:t>Estimator API</a:t>
                      </a:r>
                      <a:endParaRPr lang="en-GB" sz="130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Limited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Not supported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Limited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>
                          <a:effectLst/>
                        </a:rPr>
                        <a:t>Limited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300" dirty="0">
                          <a:effectLst/>
                        </a:rPr>
                        <a:t>Limited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031038"/>
                  </a:ext>
                </a:extLst>
              </a:tr>
            </a:tbl>
          </a:graphicData>
        </a:graphic>
      </p:graphicFrame>
      <p:pic>
        <p:nvPicPr>
          <p:cNvPr id="8" name="Picture 4" descr="TensorFlow Logo Vector (SVG, PDF, Ai, EPS, CDR) Free Download - Logowik.com">
            <a:extLst>
              <a:ext uri="{FF2B5EF4-FFF2-40B4-BE49-F238E27FC236}">
                <a16:creationId xmlns:a16="http://schemas.microsoft.com/office/drawing/2014/main" id="{F8F505E6-D1B9-3B40-99AE-EF7D9953A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6" t="18908" r="13814" b="10444"/>
          <a:stretch/>
        </p:blipFill>
        <p:spPr bwMode="auto">
          <a:xfrm>
            <a:off x="10372293" y="170793"/>
            <a:ext cx="1819707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62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FE6C5-F1E0-DF43-8B1E-9F477B3A4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Distributed training in TensorFlow:</a:t>
            </a:r>
            <a:br>
              <a:rPr lang="en-SE" dirty="0"/>
            </a:br>
            <a:r>
              <a:rPr lang="en-GB" dirty="0" err="1"/>
              <a:t>MirroredStrategy</a:t>
            </a:r>
            <a:r>
              <a:rPr lang="en-GB" dirty="0"/>
              <a:t> 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1F1C5-1465-5243-9FC0-BEAAF1FA0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E1F6C-D4C9-1B47-9BF3-8528AEDE7F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3056154-E491-A242-9BEB-FF8CEF0B1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559" y="1560980"/>
            <a:ext cx="10076033" cy="475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74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70A81-6103-C345-82C3-F78EFA49A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How to deal with legacy code: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30D92-B794-124C-90B2-34A35EABD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What if I have developed my code on my PC/Laptop, and now I wish to scale it up on HPC?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0886A-E2DE-8F43-981B-CF8EF61619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7170" name="Picture 2" descr="Logo">
            <a:extLst>
              <a:ext uri="{FF2B5EF4-FFF2-40B4-BE49-F238E27FC236}">
                <a16:creationId xmlns:a16="http://schemas.microsoft.com/office/drawing/2014/main" id="{A3B33F8A-9CB5-9841-B1B1-C38E06F1A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05" y="2657978"/>
            <a:ext cx="2919905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719AEF-F865-9E47-863E-823962D0982E}"/>
              </a:ext>
            </a:extLst>
          </p:cNvPr>
          <p:cNvSpPr txBox="1"/>
          <p:nvPr/>
        </p:nvSpPr>
        <p:spPr>
          <a:xfrm>
            <a:off x="874575" y="5701375"/>
            <a:ext cx="6094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none" strike="noStrike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600" b="0" i="0" u="none" strike="noStrike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khorovod means </a:t>
            </a:r>
            <a:r>
              <a:rPr lang="en-GB" sz="1600" b="0" i="0" u="none" strike="noStrike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circle dancing and chorus singing at the same time.</a:t>
            </a:r>
            <a:endParaRPr lang="en-S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8C5939D-2CBF-AD45-91B1-4EC4F9DC1D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0592" y="2708326"/>
            <a:ext cx="6949703" cy="258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67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519</Words>
  <Application>Microsoft Macintosh PowerPoint</Application>
  <PresentationFormat>Widescreen</PresentationFormat>
  <Paragraphs>162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Existing AI tools for HPC</vt:lpstr>
      <vt:lpstr>What is AI?</vt:lpstr>
      <vt:lpstr>Programming AI:</vt:lpstr>
      <vt:lpstr>How to scale training AI:</vt:lpstr>
      <vt:lpstr>Communication libraries:</vt:lpstr>
      <vt:lpstr>Distributed training in PyTorch:</vt:lpstr>
      <vt:lpstr>Distributed training in TensorFlow:</vt:lpstr>
      <vt:lpstr>Distributed training in TensorFlow: MirroredStrategy </vt:lpstr>
      <vt:lpstr>How to deal with legacy code: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AI tools for HPC</dc:title>
  <cp:lastModifiedBy>Microsoft Office User</cp:lastModifiedBy>
  <cp:revision>22</cp:revision>
  <dcterms:modified xsi:type="dcterms:W3CDTF">2022-01-21T10:14:14Z</dcterms:modified>
</cp:coreProperties>
</file>